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01" r:id="rId2"/>
    <p:sldId id="272" r:id="rId3"/>
    <p:sldId id="302" r:id="rId4"/>
    <p:sldId id="303" r:id="rId5"/>
    <p:sldId id="314" r:id="rId6"/>
    <p:sldId id="304" r:id="rId7"/>
    <p:sldId id="307" r:id="rId8"/>
    <p:sldId id="275" r:id="rId9"/>
    <p:sldId id="305" r:id="rId10"/>
    <p:sldId id="306" r:id="rId11"/>
    <p:sldId id="286" r:id="rId12"/>
    <p:sldId id="291" r:id="rId13"/>
    <p:sldId id="293" r:id="rId14"/>
    <p:sldId id="274" r:id="rId15"/>
    <p:sldId id="309" r:id="rId16"/>
    <p:sldId id="311" r:id="rId17"/>
    <p:sldId id="312" r:id="rId18"/>
    <p:sldId id="300" r:id="rId19"/>
    <p:sldId id="313"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1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02" autoAdjust="0"/>
  </p:normalViewPr>
  <p:slideViewPr>
    <p:cSldViewPr>
      <p:cViewPr>
        <p:scale>
          <a:sx n="60" d="100"/>
          <a:sy n="60" d="100"/>
        </p:scale>
        <p:origin x="-3084" y="-11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77A56C-53FA-4669-8E4A-C6B6DBCF2CB1}" type="datetimeFigureOut">
              <a:rPr lang="en-AU" smtClean="0"/>
              <a:t>3/06/2013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F9455-A00F-46A5-B0A2-7F64907B4B06}" type="slidenum">
              <a:rPr lang="en-AU" smtClean="0"/>
              <a:t>‹#›</a:t>
            </a:fld>
            <a:endParaRPr lang="en-AU"/>
          </a:p>
        </p:txBody>
      </p:sp>
    </p:spTree>
    <p:extLst>
      <p:ext uri="{BB962C8B-B14F-4D97-AF65-F5344CB8AC3E}">
        <p14:creationId xmlns:p14="http://schemas.microsoft.com/office/powerpoint/2010/main" val="3488712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ag.gov.au/www/agd/agd.nsf/Page/Humanrightsandantidiscrimination_ReportsundertheConventionontheRightsoftheChild"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1</a:t>
            </a:fld>
            <a:endParaRPr lang="en-AU"/>
          </a:p>
        </p:txBody>
      </p:sp>
    </p:spTree>
    <p:extLst>
      <p:ext uri="{BB962C8B-B14F-4D97-AF65-F5344CB8AC3E}">
        <p14:creationId xmlns:p14="http://schemas.microsoft.com/office/powerpoint/2010/main" val="926838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Institutional environments</a:t>
            </a:r>
            <a:endParaRPr lang="en-MY" dirty="0"/>
          </a:p>
        </p:txBody>
      </p:sp>
      <p:sp>
        <p:nvSpPr>
          <p:cNvPr id="4" name="Slide Number Placeholder 3"/>
          <p:cNvSpPr>
            <a:spLocks noGrp="1"/>
          </p:cNvSpPr>
          <p:nvPr>
            <p:ph type="sldNum" sz="quarter" idx="10"/>
          </p:nvPr>
        </p:nvSpPr>
        <p:spPr/>
        <p:txBody>
          <a:bodyPr/>
          <a:lstStyle/>
          <a:p>
            <a:fld id="{824F9455-A00F-46A5-B0A2-7F64907B4B06}" type="slidenum">
              <a:rPr lang="en-AU" smtClean="0"/>
              <a:t>6</a:t>
            </a:fld>
            <a:endParaRPr lang="en-AU"/>
          </a:p>
        </p:txBody>
      </p:sp>
    </p:spTree>
    <p:extLst>
      <p:ext uri="{BB962C8B-B14F-4D97-AF65-F5344CB8AC3E}">
        <p14:creationId xmlns:p14="http://schemas.microsoft.com/office/powerpoint/2010/main" val="3028508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[1] </a:t>
            </a:r>
            <a:r>
              <a:rPr lang="en-AU" sz="1200" dirty="0" err="1" smtClean="0"/>
              <a:t>Osfield</a:t>
            </a:r>
            <a:r>
              <a:rPr lang="en-AU" sz="1200" dirty="0" smtClean="0"/>
              <a:t>, S. (2012) ‘This girl has special needs and one day dreams of being a mum. Does anyone have the right to stop her having a baby?’ In </a:t>
            </a:r>
            <a:r>
              <a:rPr lang="en-AU" sz="1200" i="1" dirty="0" err="1" smtClean="0"/>
              <a:t>marie</a:t>
            </a:r>
            <a:r>
              <a:rPr lang="en-AU" sz="1200" i="1" dirty="0" smtClean="0"/>
              <a:t> </a:t>
            </a:r>
            <a:r>
              <a:rPr lang="en-AU" sz="1200" i="1" dirty="0" err="1" smtClean="0"/>
              <a:t>claire</a:t>
            </a:r>
            <a:r>
              <a:rPr lang="en-AU" sz="1200" i="1" dirty="0" smtClean="0"/>
              <a:t> magazine</a:t>
            </a:r>
            <a:r>
              <a:rPr lang="en-AU" sz="1200" dirty="0" smtClean="0"/>
              <a:t>, June 2012.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Significant physical and mental health and </a:t>
            </a:r>
            <a:r>
              <a:rPr lang="en-AU" sz="1200" baseline="0" dirty="0" smtClean="0"/>
              <a:t>social consequences</a:t>
            </a:r>
            <a:endParaRPr lang="en-AU" dirty="0" smtClean="0"/>
          </a:p>
        </p:txBody>
      </p:sp>
      <p:sp>
        <p:nvSpPr>
          <p:cNvPr id="4" name="Slide Number Placeholder 3"/>
          <p:cNvSpPr>
            <a:spLocks noGrp="1"/>
          </p:cNvSpPr>
          <p:nvPr>
            <p:ph type="sldNum" sz="quarter" idx="10"/>
          </p:nvPr>
        </p:nvSpPr>
        <p:spPr/>
        <p:txBody>
          <a:bodyPr/>
          <a:lstStyle/>
          <a:p>
            <a:fld id="{824F9455-A00F-46A5-B0A2-7F64907B4B06}" type="slidenum">
              <a:rPr lang="en-AU" smtClean="0"/>
              <a:t>7</a:t>
            </a:fld>
            <a:endParaRPr lang="en-AU"/>
          </a:p>
        </p:txBody>
      </p:sp>
    </p:spTree>
    <p:extLst>
      <p:ext uri="{BB962C8B-B14F-4D97-AF65-F5344CB8AC3E}">
        <p14:creationId xmlns:p14="http://schemas.microsoft.com/office/powerpoint/2010/main" val="2884083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International</a:t>
            </a:r>
            <a:r>
              <a:rPr lang="en-AU" baseline="0" dirty="0" smtClean="0"/>
              <a:t> human rights treaties apply to equally to people with disability.  They outline key rights in relation to sexual and reproductive health. </a:t>
            </a:r>
          </a:p>
          <a:p>
            <a:r>
              <a:rPr lang="en-AU" baseline="0" dirty="0" smtClean="0"/>
              <a:t>CRPD and twin track approach</a:t>
            </a:r>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9</a:t>
            </a:fld>
            <a:endParaRPr lang="en-AU"/>
          </a:p>
        </p:txBody>
      </p:sp>
    </p:spTree>
    <p:extLst>
      <p:ext uri="{BB962C8B-B14F-4D97-AF65-F5344CB8AC3E}">
        <p14:creationId xmlns:p14="http://schemas.microsoft.com/office/powerpoint/2010/main" val="3076319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Rights</a:t>
            </a:r>
            <a:r>
              <a:rPr lang="en-AU" baseline="0" dirty="0" smtClean="0"/>
              <a:t> to sexual and reproductive health are inter-related and indivisible from a broad range of rights.  WWDA’s campaigning for sexual and reproductive rights has involved applying human rights to the specific experiences of women and girls with disabilities, and contributing to the interpretation of these rights by UN treaty bodies and mechanisms, NGOs, policy makers, legislators, service providers etc.  </a:t>
            </a:r>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10</a:t>
            </a:fld>
            <a:endParaRPr lang="en-AU"/>
          </a:p>
        </p:txBody>
      </p:sp>
    </p:spTree>
    <p:extLst>
      <p:ext uri="{BB962C8B-B14F-4D97-AF65-F5344CB8AC3E}">
        <p14:creationId xmlns:p14="http://schemas.microsoft.com/office/powerpoint/2010/main" val="1037146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[10] </a:t>
            </a:r>
            <a:r>
              <a:rPr lang="en-AU" sz="1200" kern="1200" dirty="0" smtClean="0">
                <a:solidFill>
                  <a:schemeClr val="tx1"/>
                </a:solidFill>
                <a:effectLst/>
                <a:latin typeface="+mn-lt"/>
                <a:ea typeface="+mn-ea"/>
                <a:cs typeface="+mn-cs"/>
              </a:rPr>
              <a:t>Australian Government (2008) </a:t>
            </a:r>
            <a:r>
              <a:rPr lang="en-AU" sz="1200" i="1" kern="1200" dirty="0" smtClean="0">
                <a:solidFill>
                  <a:schemeClr val="tx1"/>
                </a:solidFill>
                <a:effectLst/>
                <a:latin typeface="+mn-lt"/>
                <a:ea typeface="+mn-ea"/>
                <a:cs typeface="+mn-cs"/>
              </a:rPr>
              <a:t>Fourth Report under the Convention on the Rights of the Child: Australia</a:t>
            </a:r>
            <a:r>
              <a:rPr lang="en-AU" sz="1200" kern="1200" dirty="0" smtClean="0">
                <a:solidFill>
                  <a:schemeClr val="tx1"/>
                </a:solidFill>
                <a:effectLst/>
                <a:latin typeface="+mn-lt"/>
                <a:ea typeface="+mn-ea"/>
                <a:cs typeface="+mn-cs"/>
              </a:rPr>
              <a:t>, October 2008, 159, p31. Accessed online August 2009 at: </a:t>
            </a:r>
            <a:r>
              <a:rPr lang="en-AU" sz="1200" u="sng" kern="1200" dirty="0" smtClean="0">
                <a:solidFill>
                  <a:schemeClr val="tx1"/>
                </a:solidFill>
                <a:effectLst/>
                <a:latin typeface="+mn-lt"/>
                <a:ea typeface="+mn-ea"/>
                <a:cs typeface="+mn-cs"/>
                <a:hlinkClick r:id="rId3"/>
              </a:rPr>
              <a:t>http://www.ag.gov.au/www/agd/agd.nsf/Page/Humanrightsandantidiscrimination_ReportsundertheConventionontheRightsoftheChild</a:t>
            </a:r>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11</a:t>
            </a:fld>
            <a:endParaRPr lang="en-AU"/>
          </a:p>
        </p:txBody>
      </p:sp>
    </p:spTree>
    <p:extLst>
      <p:ext uri="{BB962C8B-B14F-4D97-AF65-F5344CB8AC3E}">
        <p14:creationId xmlns:p14="http://schemas.microsoft.com/office/powerpoint/2010/main" val="1687496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1336F0E-60E1-4F39-8611-62F79752677E}" type="datetimeFigureOut">
              <a:rPr lang="en-AU" smtClean="0"/>
              <a:t>3/06/2013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1651943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1336F0E-60E1-4F39-8611-62F79752677E}" type="datetimeFigureOut">
              <a:rPr lang="en-AU" smtClean="0"/>
              <a:t>3/06/2013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4222028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1336F0E-60E1-4F39-8611-62F79752677E}" type="datetimeFigureOut">
              <a:rPr lang="en-AU" smtClean="0"/>
              <a:t>3/06/2013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339620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1336F0E-60E1-4F39-8611-62F79752677E}" type="datetimeFigureOut">
              <a:rPr lang="en-AU" smtClean="0"/>
              <a:t>3/06/2013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4244998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36F0E-60E1-4F39-8611-62F79752677E}" type="datetimeFigureOut">
              <a:rPr lang="en-AU" smtClean="0"/>
              <a:t>3/06/2013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604479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1336F0E-60E1-4F39-8611-62F79752677E}" type="datetimeFigureOut">
              <a:rPr lang="en-AU" smtClean="0"/>
              <a:t>3/06/2013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351655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1336F0E-60E1-4F39-8611-62F79752677E}" type="datetimeFigureOut">
              <a:rPr lang="en-AU" smtClean="0"/>
              <a:t>3/06/2013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3267447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1336F0E-60E1-4F39-8611-62F79752677E}" type="datetimeFigureOut">
              <a:rPr lang="en-AU" smtClean="0"/>
              <a:t>3/06/2013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107855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36F0E-60E1-4F39-8611-62F79752677E}" type="datetimeFigureOut">
              <a:rPr lang="en-AU" smtClean="0"/>
              <a:t>3/06/2013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3369085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36F0E-60E1-4F39-8611-62F79752677E}" type="datetimeFigureOut">
              <a:rPr lang="en-AU" smtClean="0"/>
              <a:t>3/06/2013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873035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36F0E-60E1-4F39-8611-62F79752677E}" type="datetimeFigureOut">
              <a:rPr lang="en-AU" smtClean="0"/>
              <a:t>3/06/2013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135632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1E3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36F0E-60E1-4F39-8611-62F79752677E}" type="datetimeFigureOut">
              <a:rPr lang="en-AU" smtClean="0"/>
              <a:t>3/06/2013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E616F-CE2A-41B2-82BC-7AF260F4088E}" type="slidenum">
              <a:rPr lang="en-AU" smtClean="0"/>
              <a:t>‹#›</a:t>
            </a:fld>
            <a:endParaRPr lang="en-AU"/>
          </a:p>
        </p:txBody>
      </p:sp>
    </p:spTree>
    <p:extLst>
      <p:ext uri="{BB962C8B-B14F-4D97-AF65-F5344CB8AC3E}">
        <p14:creationId xmlns:p14="http://schemas.microsoft.com/office/powerpoint/2010/main" val="3351553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13313" y="3175"/>
            <a:ext cx="4230687" cy="6876000"/>
          </a:xfrm>
          <a:prstGeom prst="rect">
            <a:avLst/>
          </a:prstGeom>
          <a:solidFill>
            <a:schemeClr val="bg1"/>
          </a:solidFill>
        </p:spPr>
        <p:txBody>
          <a:bodyPr wrap="square" rtlCol="0">
            <a:spAutoFit/>
          </a:bodyPr>
          <a:lstStyle/>
          <a:p>
            <a:endParaRPr lang="en-AU" dirty="0"/>
          </a:p>
        </p:txBody>
      </p:sp>
      <p:pic>
        <p:nvPicPr>
          <p:cNvPr id="2050" name="Picture 5" descr="E:\WWDA Main\Conferences &amp; Events\2010\Adelaide Gender Forum\maqinspp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49133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descr="E:\WWDA Main\Conferences &amp; Events\2010\Adelaide Gender Forum\wwdalog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0438" y="260350"/>
            <a:ext cx="2256472"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8" descr="E:\WWDA Main\Conferences &amp; Events\2010\Adelaide Gender Forum\wwdalog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4675" y="2422289"/>
            <a:ext cx="2447999" cy="24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076056" y="5229199"/>
            <a:ext cx="3960440" cy="1508105"/>
          </a:xfrm>
          <a:prstGeom prst="rect">
            <a:avLst/>
          </a:prstGeom>
          <a:noFill/>
        </p:spPr>
        <p:txBody>
          <a:bodyPr wrap="square" rtlCol="0">
            <a:spAutoFit/>
          </a:bodyPr>
          <a:lstStyle/>
          <a:p>
            <a:pPr algn="ctr"/>
            <a:r>
              <a:rPr lang="en-AU" sz="2000" b="1" dirty="0" smtClean="0"/>
              <a:t>Gender, Disability and Violence: </a:t>
            </a:r>
            <a:r>
              <a:rPr lang="en-AU" b="1" dirty="0" smtClean="0"/>
              <a:t>Denial of Sexual &amp; Reproductive Rights</a:t>
            </a:r>
          </a:p>
          <a:p>
            <a:endParaRPr lang="en-AU" b="1" dirty="0" smtClean="0"/>
          </a:p>
          <a:p>
            <a:pPr algn="ctr"/>
            <a:r>
              <a:rPr lang="en-AU" b="1" dirty="0" smtClean="0"/>
              <a:t>Therese Sands </a:t>
            </a:r>
          </a:p>
          <a:p>
            <a:pPr algn="ctr"/>
            <a:r>
              <a:rPr lang="en-AU" b="1" dirty="0" smtClean="0"/>
              <a:t>WWDA Member</a:t>
            </a:r>
            <a:endParaRPr lang="en-AU" b="1" dirty="0"/>
          </a:p>
        </p:txBody>
      </p:sp>
    </p:spTree>
    <p:extLst>
      <p:ext uri="{BB962C8B-B14F-4D97-AF65-F5344CB8AC3E}">
        <p14:creationId xmlns:p14="http://schemas.microsoft.com/office/powerpoint/2010/main" val="115829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rPr>
              <a:t>Human rights</a:t>
            </a:r>
            <a:endParaRPr lang="en-AU" dirty="0">
              <a:solidFill>
                <a:schemeClr val="bg1"/>
              </a:solidFill>
            </a:endParaRPr>
          </a:p>
        </p:txBody>
      </p:sp>
      <p:sp>
        <p:nvSpPr>
          <p:cNvPr id="3" name="Content Placeholder 2"/>
          <p:cNvSpPr>
            <a:spLocks noGrp="1"/>
          </p:cNvSpPr>
          <p:nvPr>
            <p:ph idx="1"/>
          </p:nvPr>
        </p:nvSpPr>
        <p:spPr>
          <a:xfrm>
            <a:off x="457200" y="1600200"/>
            <a:ext cx="8229600" cy="5069160"/>
          </a:xfrm>
        </p:spPr>
        <p:txBody>
          <a:bodyPr>
            <a:normAutofit fontScale="70000" lnSpcReduction="20000"/>
          </a:bodyPr>
          <a:lstStyle/>
          <a:p>
            <a:r>
              <a:rPr lang="en-AU" dirty="0" smtClean="0">
                <a:solidFill>
                  <a:schemeClr val="bg1"/>
                </a:solidFill>
              </a:rPr>
              <a:t>Right to marry, found a family, decide freely on the number and spacing of children</a:t>
            </a:r>
          </a:p>
          <a:p>
            <a:pPr marL="0" indent="0">
              <a:buNone/>
            </a:pPr>
            <a:endParaRPr lang="en-AU" dirty="0" smtClean="0">
              <a:solidFill>
                <a:schemeClr val="bg1"/>
              </a:solidFill>
            </a:endParaRPr>
          </a:p>
          <a:p>
            <a:r>
              <a:rPr lang="en-AU" dirty="0" smtClean="0">
                <a:solidFill>
                  <a:schemeClr val="bg1"/>
                </a:solidFill>
              </a:rPr>
              <a:t>Right to retain fertility on an equal basis with others</a:t>
            </a:r>
          </a:p>
          <a:p>
            <a:pPr marL="0" indent="0">
              <a:buNone/>
            </a:pPr>
            <a:endParaRPr lang="en-AU" dirty="0" smtClean="0">
              <a:solidFill>
                <a:schemeClr val="bg1"/>
              </a:solidFill>
            </a:endParaRPr>
          </a:p>
          <a:p>
            <a:r>
              <a:rPr lang="en-AU" dirty="0" smtClean="0">
                <a:solidFill>
                  <a:schemeClr val="bg1"/>
                </a:solidFill>
              </a:rPr>
              <a:t>Right to the highest standard of physical and mental health</a:t>
            </a:r>
          </a:p>
          <a:p>
            <a:pPr marL="0" indent="0">
              <a:buNone/>
            </a:pPr>
            <a:endParaRPr lang="en-AU" dirty="0" smtClean="0">
              <a:solidFill>
                <a:schemeClr val="bg1"/>
              </a:solidFill>
            </a:endParaRPr>
          </a:p>
          <a:p>
            <a:r>
              <a:rPr lang="en-AU" dirty="0" smtClean="0">
                <a:solidFill>
                  <a:schemeClr val="bg1"/>
                </a:solidFill>
              </a:rPr>
              <a:t>Right to equality and non-discrimination</a:t>
            </a:r>
          </a:p>
          <a:p>
            <a:pPr marL="0" indent="0">
              <a:buNone/>
            </a:pPr>
            <a:endParaRPr lang="en-AU" dirty="0" smtClean="0">
              <a:solidFill>
                <a:schemeClr val="bg1"/>
              </a:solidFill>
            </a:endParaRPr>
          </a:p>
          <a:p>
            <a:r>
              <a:rPr lang="en-AU" dirty="0" smtClean="0">
                <a:solidFill>
                  <a:schemeClr val="bg1"/>
                </a:solidFill>
              </a:rPr>
              <a:t>Right to liberty and security of the person</a:t>
            </a:r>
          </a:p>
          <a:p>
            <a:pPr marL="0" indent="0">
              <a:buNone/>
            </a:pPr>
            <a:endParaRPr lang="en-AU" dirty="0" smtClean="0">
              <a:solidFill>
                <a:schemeClr val="bg1"/>
              </a:solidFill>
            </a:endParaRPr>
          </a:p>
          <a:p>
            <a:r>
              <a:rPr lang="en-AU" dirty="0" smtClean="0">
                <a:solidFill>
                  <a:schemeClr val="bg1"/>
                </a:solidFill>
              </a:rPr>
              <a:t>Right to bodily integrity</a:t>
            </a:r>
          </a:p>
          <a:p>
            <a:pPr marL="0" indent="0">
              <a:buNone/>
            </a:pPr>
            <a:endParaRPr lang="en-AU" dirty="0" smtClean="0">
              <a:solidFill>
                <a:schemeClr val="bg1"/>
              </a:solidFill>
            </a:endParaRPr>
          </a:p>
          <a:p>
            <a:r>
              <a:rPr lang="en-AU" dirty="0" smtClean="0">
                <a:solidFill>
                  <a:schemeClr val="bg1"/>
                </a:solidFill>
              </a:rPr>
              <a:t>Right to be free from torture and cruel, inhuman or degrading treatment or punishment.</a:t>
            </a:r>
          </a:p>
        </p:txBody>
      </p:sp>
    </p:spTree>
    <p:extLst>
      <p:ext uri="{BB962C8B-B14F-4D97-AF65-F5344CB8AC3E}">
        <p14:creationId xmlns:p14="http://schemas.microsoft.com/office/powerpoint/2010/main" val="4047927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784976" cy="707886"/>
          </a:xfrm>
          <a:prstGeom prst="rect">
            <a:avLst/>
          </a:prstGeom>
          <a:noFill/>
        </p:spPr>
        <p:txBody>
          <a:bodyPr wrap="square" rtlCol="0">
            <a:spAutoFit/>
          </a:bodyPr>
          <a:lstStyle/>
          <a:p>
            <a:pPr algn="ctr"/>
            <a:r>
              <a:rPr lang="en-AU" sz="40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WWDA’s Campaign</a:t>
            </a:r>
            <a:r>
              <a:rPr lang="en-AU" sz="4000" dirty="0" smtClean="0">
                <a:solidFill>
                  <a:schemeClr val="bg1"/>
                </a:solidFill>
                <a:latin typeface="Segoe UI Symbol" pitchFamily="34" charset="0"/>
                <a:ea typeface="Segoe UI Symbol" pitchFamily="34" charset="0"/>
              </a:rPr>
              <a:t> </a:t>
            </a:r>
            <a:endParaRPr lang="en-AU" sz="4000" dirty="0">
              <a:solidFill>
                <a:schemeClr val="bg1"/>
              </a:solidFill>
              <a:latin typeface="Segoe UI Symbol" pitchFamily="34" charset="0"/>
              <a:ea typeface="Segoe UI Symbol" pitchFamily="34" charset="0"/>
            </a:endParaRPr>
          </a:p>
        </p:txBody>
      </p:sp>
      <p:sp>
        <p:nvSpPr>
          <p:cNvPr id="3" name="TextBox 2"/>
          <p:cNvSpPr txBox="1"/>
          <p:nvPr/>
        </p:nvSpPr>
        <p:spPr>
          <a:xfrm>
            <a:off x="191845" y="1052736"/>
            <a:ext cx="8784976" cy="5601533"/>
          </a:xfrm>
          <a:prstGeom prst="rect">
            <a:avLst/>
          </a:prstGeom>
          <a:noFill/>
        </p:spPr>
        <p:txBody>
          <a:bodyPr wrap="square" rtlCol="0">
            <a:spAutoFit/>
          </a:bodyPr>
          <a:lstStyle/>
          <a:p>
            <a:endParaRPr lang="en-AU" sz="800" dirty="0" smtClean="0">
              <a:solidFill>
                <a:schemeClr val="bg1"/>
              </a:solidFill>
              <a:effectLst>
                <a:outerShdw blurRad="38100" dist="38100" dir="2700000" algn="tl">
                  <a:srgbClr val="000000">
                    <a:alpha val="43137"/>
                  </a:srgbClr>
                </a:outerShdw>
              </a:effectLst>
              <a:latin typeface="Franklin Gothic Book" pitchFamily="34" charset="0"/>
            </a:endParaRPr>
          </a:p>
          <a:p>
            <a:r>
              <a:rPr lang="en-AU" sz="2000" dirty="0" smtClean="0">
                <a:solidFill>
                  <a:schemeClr val="bg1"/>
                </a:solidFill>
                <a:latin typeface="Franklin Gothic Book" pitchFamily="34" charset="0"/>
              </a:rPr>
              <a:t>The Australian Government </a:t>
            </a:r>
            <a:r>
              <a:rPr lang="en-AU" sz="2000" dirty="0">
                <a:solidFill>
                  <a:schemeClr val="bg1"/>
                </a:solidFill>
                <a:latin typeface="Franklin Gothic Book" pitchFamily="34" charset="0"/>
              </a:rPr>
              <a:t>has consistently taken the view that there are instances in which sterilisation can and should be </a:t>
            </a:r>
            <a:r>
              <a:rPr lang="en-AU" sz="2000" dirty="0" smtClean="0">
                <a:solidFill>
                  <a:schemeClr val="bg1"/>
                </a:solidFill>
                <a:latin typeface="Franklin Gothic Book" pitchFamily="34" charset="0"/>
              </a:rPr>
              <a:t>authorised.</a:t>
            </a:r>
          </a:p>
          <a:p>
            <a:endParaRPr lang="en-AU" dirty="0">
              <a:solidFill>
                <a:schemeClr val="bg1"/>
              </a:solidFill>
              <a:latin typeface="Franklin Gothic Book" pitchFamily="34" charset="0"/>
            </a:endParaRPr>
          </a:p>
          <a:p>
            <a:r>
              <a:rPr lang="en-AU" sz="2000" dirty="0" smtClean="0">
                <a:solidFill>
                  <a:schemeClr val="bg1"/>
                </a:solidFill>
                <a:latin typeface="Franklin Gothic Book" pitchFamily="34" charset="0"/>
              </a:rPr>
              <a:t>WWDA has called on successive Australian Governments to:</a:t>
            </a:r>
          </a:p>
          <a:p>
            <a:endParaRPr lang="en-AU" sz="800" dirty="0" smtClean="0">
              <a:solidFill>
                <a:schemeClr val="bg1"/>
              </a:solidFill>
              <a:effectLst>
                <a:outerShdw blurRad="38100" dist="38100" dir="2700000" algn="tl">
                  <a:srgbClr val="000000">
                    <a:alpha val="43137"/>
                  </a:srgbClr>
                </a:outerShdw>
              </a:effectLst>
              <a:latin typeface="Franklin Gothic Book" pitchFamily="34" charset="0"/>
            </a:endParaRPr>
          </a:p>
          <a:p>
            <a:pPr marL="342900" indent="-342900">
              <a:buFont typeface="Arial" pitchFamily="34" charset="0"/>
              <a:buChar char="•"/>
            </a:pPr>
            <a:r>
              <a:rPr lang="en-AU" sz="2000" dirty="0" smtClean="0">
                <a:solidFill>
                  <a:schemeClr val="bg1"/>
                </a:solidFill>
                <a:latin typeface="Franklin Gothic Book" pitchFamily="34" charset="0"/>
              </a:rPr>
              <a:t>enact legislation </a:t>
            </a:r>
            <a:r>
              <a:rPr lang="en-AU" sz="2000" dirty="0">
                <a:solidFill>
                  <a:schemeClr val="bg1"/>
                </a:solidFill>
                <a:latin typeface="Franklin Gothic Book" pitchFamily="34" charset="0"/>
              </a:rPr>
              <a:t>which prohibits </a:t>
            </a:r>
            <a:r>
              <a:rPr lang="en-AU" sz="2000" dirty="0" smtClean="0">
                <a:solidFill>
                  <a:schemeClr val="bg1"/>
                </a:solidFill>
                <a:latin typeface="Franklin Gothic Book" pitchFamily="34" charset="0"/>
              </a:rPr>
              <a:t>sterilisation</a:t>
            </a:r>
            <a:r>
              <a:rPr lang="en-AU" sz="2000" dirty="0">
                <a:solidFill>
                  <a:schemeClr val="bg1"/>
                </a:solidFill>
                <a:latin typeface="Franklin Gothic Book" pitchFamily="34" charset="0"/>
              </a:rPr>
              <a:t>, except where there is a serious threat to life or health, </a:t>
            </a:r>
            <a:r>
              <a:rPr lang="en-AU" sz="2000" dirty="0" smtClean="0">
                <a:solidFill>
                  <a:schemeClr val="bg1"/>
                </a:solidFill>
                <a:latin typeface="Franklin Gothic Book" pitchFamily="34" charset="0"/>
              </a:rPr>
              <a:t>of </a:t>
            </a:r>
            <a:r>
              <a:rPr lang="en-AU" sz="2000" dirty="0">
                <a:solidFill>
                  <a:schemeClr val="bg1"/>
                </a:solidFill>
                <a:latin typeface="Franklin Gothic Book" pitchFamily="34" charset="0"/>
              </a:rPr>
              <a:t>any </a:t>
            </a:r>
            <a:r>
              <a:rPr lang="en-AU" sz="2000" dirty="0" smtClean="0">
                <a:solidFill>
                  <a:schemeClr val="bg1"/>
                </a:solidFill>
                <a:latin typeface="Franklin Gothic Book" pitchFamily="34" charset="0"/>
              </a:rPr>
              <a:t>child, and of women with disabilities in the </a:t>
            </a:r>
            <a:r>
              <a:rPr lang="en-AU" sz="2000" dirty="0">
                <a:solidFill>
                  <a:schemeClr val="bg1"/>
                </a:solidFill>
                <a:latin typeface="Franklin Gothic Book" pitchFamily="34" charset="0"/>
              </a:rPr>
              <a:t>absence of their fully informed and free consent</a:t>
            </a:r>
            <a:endParaRPr lang="en-AU" sz="2000" dirty="0" smtClean="0">
              <a:solidFill>
                <a:schemeClr val="bg1"/>
              </a:solidFill>
              <a:latin typeface="Franklin Gothic Book" pitchFamily="34" charset="0"/>
            </a:endParaRPr>
          </a:p>
          <a:p>
            <a:endParaRPr lang="en-AU" sz="2000" dirty="0">
              <a:solidFill>
                <a:schemeClr val="bg1"/>
              </a:solidFill>
              <a:latin typeface="Franklin Gothic Book" pitchFamily="34" charset="0"/>
            </a:endParaRPr>
          </a:p>
          <a:p>
            <a:pPr marL="342900" indent="-342900">
              <a:buFont typeface="Arial" pitchFamily="34" charset="0"/>
              <a:buChar char="•"/>
            </a:pPr>
            <a:r>
              <a:rPr lang="en-AU" sz="2000" dirty="0">
                <a:solidFill>
                  <a:schemeClr val="bg1"/>
                </a:solidFill>
                <a:latin typeface="Franklin Gothic Book" pitchFamily="34" charset="0"/>
              </a:rPr>
              <a:t>address the cultural, social and economic factors which drive the sterilisation </a:t>
            </a:r>
            <a:r>
              <a:rPr lang="en-AU" sz="2000" dirty="0" smtClean="0">
                <a:solidFill>
                  <a:schemeClr val="bg1"/>
                </a:solidFill>
                <a:latin typeface="Franklin Gothic Book" pitchFamily="34" charset="0"/>
              </a:rPr>
              <a:t>agenda</a:t>
            </a:r>
          </a:p>
          <a:p>
            <a:endParaRPr lang="en-AU" sz="2000" dirty="0">
              <a:solidFill>
                <a:schemeClr val="bg1"/>
              </a:solidFill>
              <a:latin typeface="Franklin Gothic Book" pitchFamily="34" charset="0"/>
            </a:endParaRPr>
          </a:p>
          <a:p>
            <a:pPr marL="342900" indent="-342900">
              <a:buFont typeface="Arial" pitchFamily="34" charset="0"/>
              <a:buChar char="•"/>
            </a:pPr>
            <a:r>
              <a:rPr lang="en-AU" sz="2000" dirty="0">
                <a:solidFill>
                  <a:schemeClr val="bg1"/>
                </a:solidFill>
                <a:latin typeface="Franklin Gothic Book" pitchFamily="34" charset="0"/>
              </a:rPr>
              <a:t>commit resources to assist women and girls with disabilities and their families and carers to access appropriate </a:t>
            </a:r>
            <a:r>
              <a:rPr lang="en-AU" sz="2000" dirty="0" smtClean="0">
                <a:solidFill>
                  <a:schemeClr val="bg1"/>
                </a:solidFill>
                <a:latin typeface="Franklin Gothic Book" pitchFamily="34" charset="0"/>
              </a:rPr>
              <a:t>sexual and reproductive </a:t>
            </a:r>
            <a:r>
              <a:rPr lang="en-AU" sz="2000" dirty="0">
                <a:solidFill>
                  <a:schemeClr val="bg1"/>
                </a:solidFill>
                <a:latin typeface="Franklin Gothic Book" pitchFamily="34" charset="0"/>
              </a:rPr>
              <a:t>health care; </a:t>
            </a:r>
            <a:r>
              <a:rPr lang="en-AU" sz="2000" dirty="0" smtClean="0">
                <a:solidFill>
                  <a:schemeClr val="bg1"/>
                </a:solidFill>
                <a:latin typeface="Franklin Gothic Book" pitchFamily="34" charset="0"/>
              </a:rPr>
              <a:t>and</a:t>
            </a:r>
          </a:p>
          <a:p>
            <a:endParaRPr lang="en-AU" sz="2000" dirty="0">
              <a:solidFill>
                <a:schemeClr val="bg1"/>
              </a:solidFill>
              <a:latin typeface="Franklin Gothic Book" pitchFamily="34" charset="0"/>
            </a:endParaRPr>
          </a:p>
          <a:p>
            <a:pPr marL="342900" indent="-342900">
              <a:buFont typeface="Arial" pitchFamily="34" charset="0"/>
              <a:buChar char="•"/>
            </a:pPr>
            <a:r>
              <a:rPr lang="en-AU" sz="2000" dirty="0">
                <a:solidFill>
                  <a:schemeClr val="bg1"/>
                </a:solidFill>
                <a:latin typeface="Franklin Gothic Book" pitchFamily="34" charset="0"/>
              </a:rPr>
              <a:t>create the social context in which all women and girls are valued and respected</a:t>
            </a:r>
            <a:r>
              <a:rPr lang="en-AU" sz="2000" dirty="0" smtClean="0">
                <a:solidFill>
                  <a:schemeClr val="bg1"/>
                </a:solidFill>
                <a:latin typeface="Franklin Gothic Book" pitchFamily="34" charset="0"/>
              </a:rPr>
              <a:t>.</a:t>
            </a:r>
            <a:endParaRPr lang="en-AU" sz="2400" dirty="0" smtClean="0">
              <a:solidFill>
                <a:schemeClr val="bg1"/>
              </a:solidFill>
              <a:latin typeface="Franklin Gothic Book" pitchFamily="34" charset="0"/>
            </a:endParaRPr>
          </a:p>
        </p:txBody>
      </p:sp>
    </p:spTree>
    <p:extLst>
      <p:ext uri="{BB962C8B-B14F-4D97-AF65-F5344CB8AC3E}">
        <p14:creationId xmlns:p14="http://schemas.microsoft.com/office/powerpoint/2010/main" val="3978788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784976" cy="1200329"/>
          </a:xfrm>
          <a:prstGeom prst="rect">
            <a:avLst/>
          </a:prstGeom>
          <a:noFill/>
        </p:spPr>
        <p:txBody>
          <a:bodyPr wrap="square" rtlCol="0">
            <a:spAutoFit/>
          </a:bodyPr>
          <a:lstStyle/>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Utilising international </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human </a:t>
            </a:r>
            <a:endPar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rights </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mechanisms </a:t>
            </a:r>
          </a:p>
        </p:txBody>
      </p:sp>
      <p:sp>
        <p:nvSpPr>
          <p:cNvPr id="3" name="TextBox 2"/>
          <p:cNvSpPr txBox="1"/>
          <p:nvPr/>
        </p:nvSpPr>
        <p:spPr>
          <a:xfrm>
            <a:off x="467544" y="1772816"/>
            <a:ext cx="8424936" cy="4832092"/>
          </a:xfrm>
          <a:prstGeom prst="rect">
            <a:avLst/>
          </a:prstGeom>
          <a:noFill/>
        </p:spPr>
        <p:txBody>
          <a:bodyPr wrap="square" rtlCol="0">
            <a:spAutoFit/>
          </a:bodyPr>
          <a:lstStyle/>
          <a:p>
            <a:pPr marL="285750" indent="-285750">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Contributed </a:t>
            </a:r>
            <a:r>
              <a:rPr lang="en-AU" sz="2200" dirty="0">
                <a:solidFill>
                  <a:schemeClr val="bg1"/>
                </a:solidFill>
                <a:effectLst>
                  <a:outerShdw blurRad="38100" dist="38100" dir="2700000" algn="tl">
                    <a:srgbClr val="000000">
                      <a:alpha val="43137"/>
                    </a:srgbClr>
                  </a:outerShdw>
                </a:effectLst>
                <a:latin typeface="Franklin Gothic Book" pitchFamily="34" charset="0"/>
              </a:rPr>
              <a:t>to the development of Australia’s NGO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Parallel Reports </a:t>
            </a:r>
            <a:r>
              <a:rPr lang="en-AU" sz="2200" dirty="0">
                <a:solidFill>
                  <a:schemeClr val="bg1"/>
                </a:solidFill>
                <a:effectLst>
                  <a:outerShdw blurRad="38100" dist="38100" dir="2700000" algn="tl">
                    <a:srgbClr val="000000">
                      <a:alpha val="43137"/>
                    </a:srgbClr>
                  </a:outerShdw>
                </a:effectLst>
                <a:latin typeface="Franklin Gothic Book" pitchFamily="34" charset="0"/>
              </a:rPr>
              <a:t>to the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UN &amp; written our own Parallel Reports to the UN: </a:t>
            </a:r>
          </a:p>
          <a:p>
            <a:pPr marL="450850" indent="-177800"/>
            <a:r>
              <a:rPr lang="en-AU" sz="2200" dirty="0" smtClean="0">
                <a:solidFill>
                  <a:schemeClr val="bg1"/>
                </a:solidFill>
                <a:effectLst>
                  <a:outerShdw blurRad="38100" dist="38100" dir="2700000" algn="tl">
                    <a:srgbClr val="000000">
                      <a:alpha val="43137"/>
                    </a:srgbClr>
                  </a:outerShdw>
                </a:effectLst>
                <a:latin typeface="Franklin Gothic Book" pitchFamily="34" charset="0"/>
              </a:rPr>
              <a:t>- 	</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connected gender-based violence and the denial of sexual and reproductive health and rights to the specific situation of women and girls with disability</a:t>
            </a:r>
          </a:p>
          <a:p>
            <a:endParaRPr lang="en-AU" sz="2200" dirty="0" smtClean="0">
              <a:solidFill>
                <a:schemeClr val="bg1"/>
              </a:solidFill>
              <a:effectLst>
                <a:outerShdw blurRad="38100" dist="38100" dir="2700000" algn="tl">
                  <a:srgbClr val="000000">
                    <a:alpha val="43137"/>
                  </a:srgbClr>
                </a:outerShdw>
              </a:effectLst>
              <a:latin typeface="Franklin Gothic Book" pitchFamily="34" charset="0"/>
            </a:endParaRPr>
          </a:p>
          <a:p>
            <a:pPr marL="285750" indent="-285750">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Participated in UN Treaty Bodies reviews of Australia &amp; other key UN forums:</a:t>
            </a:r>
          </a:p>
          <a:p>
            <a:pPr marL="450850" indent="-177800"/>
            <a:r>
              <a:rPr lang="en-AU" sz="2200" dirty="0" smtClean="0">
                <a:solidFill>
                  <a:schemeClr val="bg1"/>
                </a:solidFill>
                <a:effectLst>
                  <a:outerShdw blurRad="38100" dist="38100" dir="2700000" algn="tl">
                    <a:srgbClr val="000000">
                      <a:alpha val="43137"/>
                    </a:srgbClr>
                  </a:outerShdw>
                </a:effectLst>
                <a:latin typeface="Franklin Gothic Book" pitchFamily="34" charset="0"/>
              </a:rPr>
              <a:t>- </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direct lobbying &amp; advocacy of Treaty Body Committee members &amp; UN mechanisms</a:t>
            </a:r>
          </a:p>
          <a:p>
            <a:endParaRPr lang="en-AU" sz="2200" dirty="0" smtClean="0">
              <a:solidFill>
                <a:schemeClr val="bg1"/>
              </a:solidFill>
              <a:effectLst>
                <a:outerShdw blurRad="38100" dist="38100" dir="2700000" algn="tl">
                  <a:srgbClr val="000000">
                    <a:alpha val="43137"/>
                  </a:srgbClr>
                </a:outerShdw>
              </a:effectLst>
              <a:latin typeface="Franklin Gothic Book" pitchFamily="34" charset="0"/>
            </a:endParaRPr>
          </a:p>
          <a:p>
            <a:pPr marL="285750" indent="-285750">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Lodged formal complaints to Commission on the Status of Women (CSW) and the UN Special Rapporteurs.</a:t>
            </a:r>
          </a:p>
          <a:p>
            <a:endParaRPr lang="en-AU" sz="2200" dirty="0" smtClean="0">
              <a:solidFill>
                <a:schemeClr val="bg1"/>
              </a:solidFill>
              <a:effectLst>
                <a:outerShdw blurRad="38100" dist="38100" dir="2700000" algn="tl">
                  <a:srgbClr val="000000">
                    <a:alpha val="43137"/>
                  </a:srgbClr>
                </a:outerShdw>
              </a:effectLst>
              <a:latin typeface="Franklin Gothic Book" pitchFamily="34" charset="0"/>
            </a:endParaRPr>
          </a:p>
        </p:txBody>
      </p:sp>
    </p:spTree>
    <p:extLst>
      <p:ext uri="{BB962C8B-B14F-4D97-AF65-F5344CB8AC3E}">
        <p14:creationId xmlns:p14="http://schemas.microsoft.com/office/powerpoint/2010/main" val="3201355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404663"/>
            <a:ext cx="6768752" cy="646331"/>
          </a:xfrm>
          <a:prstGeom prst="rect">
            <a:avLst/>
          </a:prstGeom>
          <a:noFill/>
        </p:spPr>
        <p:txBody>
          <a:bodyPr wrap="square" rtlCol="0">
            <a:spAutoFit/>
          </a:bodyPr>
          <a:lstStyle/>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Forming </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Strategic Alliances </a:t>
            </a:r>
          </a:p>
        </p:txBody>
      </p:sp>
      <p:sp>
        <p:nvSpPr>
          <p:cNvPr id="3" name="TextBox 2"/>
          <p:cNvSpPr txBox="1"/>
          <p:nvPr/>
        </p:nvSpPr>
        <p:spPr>
          <a:xfrm>
            <a:off x="531298" y="1268760"/>
            <a:ext cx="8208912" cy="4985980"/>
          </a:xfrm>
          <a:prstGeom prst="rect">
            <a:avLst/>
          </a:prstGeom>
          <a:noFill/>
        </p:spPr>
        <p:txBody>
          <a:bodyPr wrap="square" rtlCol="0">
            <a:spAutoFit/>
          </a:bodyPr>
          <a:lstStyle/>
          <a:p>
            <a:pPr marL="285750" indent="-285750">
              <a:buFont typeface="Arial" pitchFamily="34" charset="0"/>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Built </a:t>
            </a:r>
            <a:r>
              <a:rPr lang="en-AU" sz="2000" dirty="0">
                <a:solidFill>
                  <a:schemeClr val="bg1"/>
                </a:solidFill>
                <a:effectLst>
                  <a:outerShdw blurRad="38100" dist="38100" dir="2700000" algn="tl">
                    <a:srgbClr val="000000">
                      <a:alpha val="43137"/>
                    </a:srgbClr>
                  </a:outerShdw>
                </a:effectLst>
                <a:latin typeface="Franklin Gothic Book" pitchFamily="34" charset="0"/>
              </a:rPr>
              <a:t>a close and productive working relationship with </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Australian Human Rights Commission</a:t>
            </a:r>
          </a:p>
          <a:p>
            <a:endParaRPr lang="en-AU" sz="2000" dirty="0">
              <a:solidFill>
                <a:schemeClr val="bg1"/>
              </a:solidFill>
              <a:effectLst>
                <a:outerShdw blurRad="38100" dist="38100" dir="2700000" algn="tl">
                  <a:srgbClr val="000000">
                    <a:alpha val="43137"/>
                  </a:srgbClr>
                </a:outerShdw>
              </a:effectLst>
              <a:latin typeface="Franklin Gothic Book" pitchFamily="34" charset="0"/>
            </a:endParaRPr>
          </a:p>
          <a:p>
            <a:pPr marL="285750" indent="-285750">
              <a:buFont typeface="Arial" pitchFamily="34" charset="0"/>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Formed </a:t>
            </a:r>
            <a:r>
              <a:rPr lang="en-AU" sz="2000" dirty="0">
                <a:solidFill>
                  <a:schemeClr val="bg1"/>
                </a:solidFill>
                <a:effectLst>
                  <a:outerShdw blurRad="38100" dist="38100" dir="2700000" algn="tl">
                    <a:srgbClr val="000000">
                      <a:alpha val="43137"/>
                    </a:srgbClr>
                  </a:outerShdw>
                </a:effectLst>
                <a:latin typeface="Franklin Gothic Book" pitchFamily="34" charset="0"/>
              </a:rPr>
              <a:t>a productive working relationship with the Global Campaign to End Torture in Health </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Care &amp; became a member of the International Working Group on Forced Sterilisation</a:t>
            </a:r>
          </a:p>
          <a:p>
            <a:pPr marL="285750" indent="-285750">
              <a:buFont typeface="Arial" pitchFamily="34" charset="0"/>
              <a:buChar char="•"/>
            </a:pPr>
            <a:endParaRPr lang="en-AU" sz="2000" i="1" dirty="0">
              <a:solidFill>
                <a:schemeClr val="bg1"/>
              </a:solidFill>
              <a:effectLst>
                <a:outerShdw blurRad="38100" dist="38100" dir="2700000" algn="tl">
                  <a:srgbClr val="000000">
                    <a:alpha val="43137"/>
                  </a:srgbClr>
                </a:outerShdw>
              </a:effectLst>
              <a:latin typeface="Franklin Gothic Book" pitchFamily="34" charset="0"/>
            </a:endParaRPr>
          </a:p>
          <a:p>
            <a:pPr marL="268288"/>
            <a:r>
              <a:rPr lang="en-AU" i="1" dirty="0" smtClean="0">
                <a:solidFill>
                  <a:schemeClr val="bg1"/>
                </a:solidFill>
                <a:effectLst>
                  <a:outerShdw blurRad="38100" dist="38100" dir="2700000" algn="tl">
                    <a:srgbClr val="000000">
                      <a:alpha val="43137"/>
                    </a:srgbClr>
                  </a:outerShdw>
                </a:effectLst>
                <a:latin typeface="Franklin Gothic Book" pitchFamily="34" charset="0"/>
              </a:rPr>
              <a:t>Against Her Will – Forced and coerced Sterilization of Women Worldwide</a:t>
            </a:r>
          </a:p>
          <a:p>
            <a:pPr marL="285750" indent="-285750">
              <a:buFont typeface="Arial" pitchFamily="34" charset="0"/>
              <a:buChar char="•"/>
            </a:pPr>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a:p>
            <a:pPr marL="285750" indent="-285750">
              <a:buFont typeface="Arial" pitchFamily="34" charset="0"/>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Built alliances </a:t>
            </a:r>
            <a:r>
              <a:rPr lang="en-AU" sz="2000" dirty="0">
                <a:solidFill>
                  <a:schemeClr val="bg1"/>
                </a:solidFill>
                <a:effectLst>
                  <a:outerShdw blurRad="38100" dist="38100" dir="2700000" algn="tl">
                    <a:srgbClr val="000000">
                      <a:alpha val="43137"/>
                    </a:srgbClr>
                  </a:outerShdw>
                </a:effectLst>
                <a:latin typeface="Franklin Gothic Book" pitchFamily="34" charset="0"/>
              </a:rPr>
              <a:t>with other international networks, such as the International Network of Women and Girls with Disabilities (INWWD) </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and the World Health Organisation (WHO)</a:t>
            </a:r>
          </a:p>
          <a:p>
            <a:pPr marL="285750" indent="-285750">
              <a:buFont typeface="Arial" pitchFamily="34" charset="0"/>
              <a:buChar char="•"/>
            </a:pPr>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a:p>
            <a:pPr marL="285750" indent="-285750">
              <a:buFont typeface="Arial" pitchFamily="34" charset="0"/>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Worked collaboratively with Australian NGOs &amp; Disabled Peoples Organisations (DPOs) – People with Disability Australia (PWDA)</a:t>
            </a:r>
          </a:p>
          <a:p>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p:txBody>
      </p:sp>
    </p:spTree>
    <p:extLst>
      <p:ext uri="{BB962C8B-B14F-4D97-AF65-F5344CB8AC3E}">
        <p14:creationId xmlns:p14="http://schemas.microsoft.com/office/powerpoint/2010/main" val="3136598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30714"/>
            <a:ext cx="7776864" cy="707886"/>
          </a:xfrm>
          <a:prstGeom prst="rect">
            <a:avLst/>
          </a:prstGeom>
          <a:noFill/>
        </p:spPr>
        <p:txBody>
          <a:bodyPr wrap="square" rtlCol="0">
            <a:spAutoFit/>
          </a:bodyPr>
          <a:lstStyle/>
          <a:p>
            <a:pPr algn="ctr"/>
            <a:r>
              <a:rPr lang="en-AU" sz="40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Key outcomes / influences</a:t>
            </a:r>
            <a:endPar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5" name="TextBox 4"/>
          <p:cNvSpPr txBox="1"/>
          <p:nvPr/>
        </p:nvSpPr>
        <p:spPr>
          <a:xfrm>
            <a:off x="395535" y="1052736"/>
            <a:ext cx="8424935" cy="5509200"/>
          </a:xfrm>
          <a:prstGeom prst="rect">
            <a:avLst/>
          </a:prstGeom>
          <a:noFill/>
        </p:spPr>
        <p:txBody>
          <a:bodyPr wrap="square" rtlCol="0">
            <a:spAutoFit/>
          </a:bodyPr>
          <a:lstStyle/>
          <a:p>
            <a:pPr marL="342900" indent="-342900">
              <a:lnSpc>
                <a:spcPct val="150000"/>
              </a:lnSpc>
              <a:buFont typeface="Arial" pitchFamily="34" charset="0"/>
              <a:buChar char="•"/>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Four sets of recommendations from UN reviews of Australia:</a:t>
            </a:r>
          </a:p>
          <a:p>
            <a:pPr marL="698500" indent="-342900">
              <a:buFontTx/>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Committee on the Rights of the Child (2005 &amp; 2012)</a:t>
            </a:r>
          </a:p>
          <a:p>
            <a:pPr marL="698500" indent="-342900">
              <a:buFontTx/>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Committee on the Elimination of Discrimination Against Women (2010)</a:t>
            </a:r>
          </a:p>
          <a:p>
            <a:pPr marL="698500" indent="-342900">
              <a:buFontTx/>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Human Rights Council (2011)</a:t>
            </a:r>
          </a:p>
          <a:p>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a:p>
            <a:pPr marL="342900" indent="-342900">
              <a:buFont typeface="Arial" pitchFamily="34" charset="0"/>
              <a:buChar char="•"/>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UN recognition that forced sterilisation of women and girls with disabilities is a form of violence and a form of torture</a:t>
            </a:r>
          </a:p>
          <a:p>
            <a:pPr marL="342900" indent="-342900">
              <a:buFont typeface="Arial" pitchFamily="34" charset="0"/>
              <a:buChar char="•"/>
            </a:pPr>
            <a:endParaRPr lang="en-AU" sz="2400" dirty="0" smtClean="0">
              <a:solidFill>
                <a:schemeClr val="bg1"/>
              </a:solidFill>
            </a:endParaRPr>
          </a:p>
          <a:p>
            <a:pPr marL="342900" indent="-342900">
              <a:buFont typeface="Arial" pitchFamily="34" charset="0"/>
              <a:buChar char="•"/>
            </a:pPr>
            <a:r>
              <a:rPr lang="en-AU" sz="2400" dirty="0" smtClean="0">
                <a:solidFill>
                  <a:schemeClr val="bg1"/>
                </a:solidFill>
              </a:rPr>
              <a:t>Senate Inquiry into involuntary or coerced sterilisation of people with disabilities in Australia (2013)</a:t>
            </a:r>
          </a:p>
          <a:p>
            <a:pPr marL="342900" indent="-342900">
              <a:buFont typeface="Arial" pitchFamily="34" charset="0"/>
              <a:buChar char="•"/>
            </a:pPr>
            <a:endParaRPr lang="en-AU" sz="2400" dirty="0">
              <a:solidFill>
                <a:schemeClr val="bg1"/>
              </a:solidFill>
            </a:endParaRPr>
          </a:p>
          <a:p>
            <a:pPr marL="342900" indent="-342900">
              <a:buFont typeface="Arial" pitchFamily="34" charset="0"/>
              <a:buChar char="•"/>
            </a:pPr>
            <a:r>
              <a:rPr lang="en-AU" sz="2400" dirty="0" smtClean="0">
                <a:solidFill>
                  <a:schemeClr val="bg1"/>
                </a:solidFill>
              </a:rPr>
              <a:t>Committee on the Rights of Persons with Disabilities has asked Australia for further information on the issue for its review (2013)</a:t>
            </a:r>
            <a:endParaRPr lang="en-AU" sz="2400" dirty="0">
              <a:solidFill>
                <a:schemeClr val="bg1"/>
              </a:solidFill>
            </a:endParaRPr>
          </a:p>
        </p:txBody>
      </p:sp>
    </p:spTree>
    <p:extLst>
      <p:ext uri="{BB962C8B-B14F-4D97-AF65-F5344CB8AC3E}">
        <p14:creationId xmlns:p14="http://schemas.microsoft.com/office/powerpoint/2010/main" val="2462573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p:txBody>
          <a:bodyPr>
            <a:normAutofit fontScale="90000"/>
          </a:bodyPr>
          <a:lstStyle/>
          <a:p>
            <a:pPr eaLnBrk="1" hangingPunct="1">
              <a:defRPr/>
            </a:pPr>
            <a:r>
              <a:rPr lang="en-AU" sz="4000" dirty="0" smtClean="0">
                <a:solidFill>
                  <a:schemeClr val="bg1"/>
                </a:solidFill>
                <a:effectLst>
                  <a:outerShdw blurRad="38100" dist="38100" dir="2700000" algn="tl">
                    <a:srgbClr val="000000">
                      <a:alpha val="43137"/>
                    </a:srgbClr>
                  </a:outerShdw>
                </a:effectLst>
                <a:latin typeface="Segoe UI" pitchFamily="34" charset="0"/>
                <a:ea typeface="Segoe UI" pitchFamily="34" charset="0"/>
                <a:cs typeface="Segoe UI" pitchFamily="34" charset="0"/>
              </a:rPr>
              <a:t>Forced Sterilisation constitutes Torture:</a:t>
            </a:r>
          </a:p>
        </p:txBody>
      </p:sp>
      <p:sp>
        <p:nvSpPr>
          <p:cNvPr id="59395" name="Rectangle 3"/>
          <p:cNvSpPr>
            <a:spLocks noGrp="1"/>
          </p:cNvSpPr>
          <p:nvPr>
            <p:ph type="body" idx="1"/>
          </p:nvPr>
        </p:nvSpPr>
        <p:spPr/>
        <p:txBody>
          <a:bodyPr/>
          <a:lstStyle/>
          <a:p>
            <a:pPr eaLnBrk="1" hangingPunct="1">
              <a:lnSpc>
                <a:spcPct val="90000"/>
              </a:lnSpc>
              <a:buFont typeface="Arial" pitchFamily="34" charset="0"/>
              <a:buNone/>
              <a:defRPr/>
            </a:pPr>
            <a:r>
              <a:rPr lang="en-AU" sz="2400" dirty="0" smtClean="0">
                <a:solidFill>
                  <a:schemeClr val="bg1"/>
                </a:solidFill>
                <a:latin typeface="Franklin Gothic Book" pitchFamily="34" charset="0"/>
              </a:rPr>
              <a:t>The 2013 report from the UN Special Rapporteur on Torture:</a:t>
            </a:r>
          </a:p>
          <a:p>
            <a:pPr eaLnBrk="1" hangingPunct="1">
              <a:lnSpc>
                <a:spcPct val="90000"/>
              </a:lnSpc>
              <a:buFont typeface="Arial" pitchFamily="34" charset="0"/>
              <a:buNone/>
              <a:defRPr/>
            </a:pPr>
            <a:endParaRPr lang="en-AU" sz="2400" i="1" dirty="0" smtClean="0">
              <a:solidFill>
                <a:schemeClr val="bg1"/>
              </a:solidFill>
              <a:latin typeface="Franklin Gothic Book" pitchFamily="34" charset="0"/>
            </a:endParaRPr>
          </a:p>
          <a:p>
            <a:pPr marL="0" indent="0" eaLnBrk="1" hangingPunct="1">
              <a:lnSpc>
                <a:spcPct val="90000"/>
              </a:lnSpc>
              <a:buNone/>
              <a:defRPr/>
            </a:pPr>
            <a:r>
              <a:rPr lang="en-AU" sz="2400" i="1" dirty="0" smtClean="0">
                <a:solidFill>
                  <a:schemeClr val="bg1"/>
                </a:solidFill>
                <a:effectLst>
                  <a:outerShdw blurRad="38100" dist="38100" dir="2700000" algn="tl">
                    <a:srgbClr val="000000">
                      <a:alpha val="43137"/>
                    </a:srgbClr>
                  </a:outerShdw>
                </a:effectLst>
                <a:latin typeface="Franklin Gothic Book" pitchFamily="34" charset="0"/>
              </a:rPr>
              <a:t>Forced interventions [including involuntary sterilization], often wrongfully justified by theories of incapacity and therapeutic necessity inconsistent with the Convention on the Rights of Persons with Disabilities, are legitimized under national laws, and may enjoy wide public support as being in the alleged “best interest” of the person concerned. Nevertheless, to the extent that they inflict severe pain and suffering, they violate the absolute prohibition of torture and cruel, inhuman and degrading treatment</a:t>
            </a:r>
            <a:endParaRPr lang="en-AU" sz="2400" dirty="0" smtClean="0">
              <a:solidFill>
                <a:schemeClr val="bg1"/>
              </a:solidFill>
              <a:effectLst>
                <a:outerShdw blurRad="38100" dist="38100" dir="2700000" algn="tl">
                  <a:srgbClr val="000000">
                    <a:alpha val="43137"/>
                  </a:srgbClr>
                </a:outerShdw>
              </a:effectLst>
              <a:latin typeface="Franklin Gothic Book" pitchFamily="34" charset="0"/>
            </a:endParaRPr>
          </a:p>
        </p:txBody>
      </p:sp>
    </p:spTree>
    <p:extLst>
      <p:ext uri="{BB962C8B-B14F-4D97-AF65-F5344CB8AC3E}">
        <p14:creationId xmlns:p14="http://schemas.microsoft.com/office/powerpoint/2010/main" val="1645754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xfrm>
            <a:off x="395288" y="333375"/>
            <a:ext cx="8424862" cy="1143000"/>
          </a:xfrm>
        </p:spPr>
        <p:txBody>
          <a:bodyPr>
            <a:normAutofit fontScale="90000"/>
          </a:bodyPr>
          <a:lstStyle/>
          <a:p>
            <a:pPr eaLnBrk="1" hangingPunct="1">
              <a:defRPr/>
            </a:pPr>
            <a:r>
              <a:rPr lang="en-AU" sz="4000" b="1" dirty="0" smtClean="0">
                <a:solidFill>
                  <a:schemeClr val="bg1"/>
                </a:solidFill>
              </a:rPr>
              <a:t/>
            </a:r>
            <a:br>
              <a:rPr lang="en-AU" sz="4000" b="1" dirty="0" smtClean="0">
                <a:solidFill>
                  <a:schemeClr val="bg1"/>
                </a:solidFill>
              </a:rPr>
            </a:br>
            <a:r>
              <a:rPr lang="en-AU" sz="4000" dirty="0" smtClean="0">
                <a:solidFill>
                  <a:schemeClr val="bg1"/>
                </a:solidFill>
                <a:effectLst>
                  <a:outerShdw blurRad="38100" dist="38100" dir="2700000" algn="tl">
                    <a:srgbClr val="000000">
                      <a:alpha val="43137"/>
                    </a:srgbClr>
                  </a:outerShdw>
                </a:effectLst>
                <a:latin typeface="Segoe UI" pitchFamily="34" charset="0"/>
                <a:ea typeface="Segoe UI" pitchFamily="34" charset="0"/>
                <a:cs typeface="Segoe UI" pitchFamily="34" charset="0"/>
              </a:rPr>
              <a:t>Commission on the Status of Women (CSW 57)</a:t>
            </a:r>
            <a:r>
              <a:rPr lang="en-AU" sz="4000" b="1" dirty="0" smtClean="0">
                <a:solidFill>
                  <a:schemeClr val="bg1"/>
                </a:solidFill>
              </a:rPr>
              <a:t/>
            </a:r>
            <a:br>
              <a:rPr lang="en-AU" sz="4000" b="1" dirty="0" smtClean="0">
                <a:solidFill>
                  <a:schemeClr val="bg1"/>
                </a:solidFill>
              </a:rPr>
            </a:br>
            <a:endParaRPr lang="en-AU" sz="4000" b="1" dirty="0" smtClean="0">
              <a:solidFill>
                <a:schemeClr val="bg1"/>
              </a:solidFill>
            </a:endParaRPr>
          </a:p>
        </p:txBody>
      </p:sp>
      <p:sp>
        <p:nvSpPr>
          <p:cNvPr id="57347" name="Rectangle 3"/>
          <p:cNvSpPr>
            <a:spLocks noGrp="1"/>
          </p:cNvSpPr>
          <p:nvPr>
            <p:ph type="body" idx="1"/>
          </p:nvPr>
        </p:nvSpPr>
        <p:spPr>
          <a:xfrm>
            <a:off x="468313" y="1844675"/>
            <a:ext cx="8229600" cy="4205288"/>
          </a:xfrm>
        </p:spPr>
        <p:txBody>
          <a:bodyPr>
            <a:normAutofit fontScale="92500"/>
          </a:bodyPr>
          <a:lstStyle/>
          <a:p>
            <a:pPr marL="0" indent="0" algn="just" eaLnBrk="1" hangingPunct="1">
              <a:lnSpc>
                <a:spcPct val="150000"/>
              </a:lnSpc>
              <a:buFont typeface="Arial" pitchFamily="34" charset="0"/>
              <a:buNone/>
              <a:defRPr/>
            </a:pPr>
            <a:r>
              <a:rPr lang="en-US" sz="2800" b="1" dirty="0" smtClean="0">
                <a:solidFill>
                  <a:schemeClr val="bg1"/>
                </a:solidFill>
                <a:latin typeface="Franklin Gothic Book" pitchFamily="34" charset="0"/>
              </a:rPr>
              <a:t>Take all appropriate legislative, administrative, social, educational and other measures to protect and promote the rights of women and girls with disabilities as they are more vulnerable to all forms of exploitation, violence and abuse, including in the workplace, educational institutions, the home, and other settings;</a:t>
            </a:r>
            <a:r>
              <a:rPr lang="en-US" sz="2800" dirty="0" smtClean="0">
                <a:solidFill>
                  <a:schemeClr val="bg1"/>
                </a:solidFill>
                <a:latin typeface="Franklin Gothic Book" pitchFamily="34" charset="0"/>
              </a:rPr>
              <a:t> </a:t>
            </a:r>
            <a:endParaRPr lang="en-AU" sz="2800" dirty="0" smtClean="0">
              <a:solidFill>
                <a:schemeClr val="bg1"/>
              </a:solidFill>
              <a:latin typeface="Franklin Gothic Book" pitchFamily="34" charset="0"/>
            </a:endParaRPr>
          </a:p>
        </p:txBody>
      </p:sp>
    </p:spTree>
    <p:extLst>
      <p:ext uri="{BB962C8B-B14F-4D97-AF65-F5344CB8AC3E}">
        <p14:creationId xmlns:p14="http://schemas.microsoft.com/office/powerpoint/2010/main" val="3642825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xfrm>
            <a:off x="2124075" y="274638"/>
            <a:ext cx="5256213" cy="993775"/>
          </a:xfrm>
        </p:spPr>
        <p:txBody>
          <a:bodyPr/>
          <a:lstStyle/>
          <a:p>
            <a:pPr eaLnBrk="1" hangingPunct="1">
              <a:defRPr/>
            </a:pPr>
            <a:r>
              <a:rPr lang="en-AU" dirty="0" smtClean="0">
                <a:solidFill>
                  <a:schemeClr val="bg1"/>
                </a:solidFill>
                <a:effectLst>
                  <a:outerShdw blurRad="38100" dist="38100" dir="2700000" algn="tl">
                    <a:srgbClr val="000000">
                      <a:alpha val="43137"/>
                    </a:srgbClr>
                  </a:outerShdw>
                </a:effectLst>
                <a:latin typeface="Segoe UI" pitchFamily="34" charset="0"/>
                <a:ea typeface="Segoe UI" pitchFamily="34" charset="0"/>
                <a:cs typeface="Segoe UI" pitchFamily="34" charset="0"/>
              </a:rPr>
              <a:t>CSW57 continued:</a:t>
            </a:r>
          </a:p>
        </p:txBody>
      </p:sp>
      <p:sp>
        <p:nvSpPr>
          <p:cNvPr id="58371" name="Rectangle 3"/>
          <p:cNvSpPr>
            <a:spLocks noGrp="1"/>
          </p:cNvSpPr>
          <p:nvPr>
            <p:ph type="body" idx="1"/>
          </p:nvPr>
        </p:nvSpPr>
        <p:spPr>
          <a:xfrm>
            <a:off x="468313" y="1341438"/>
            <a:ext cx="8229600" cy="4967287"/>
          </a:xfrm>
        </p:spPr>
        <p:txBody>
          <a:bodyPr>
            <a:normAutofit/>
          </a:bodyPr>
          <a:lstStyle/>
          <a:p>
            <a:pPr marL="0" indent="0" algn="just" eaLnBrk="1" hangingPunct="1">
              <a:lnSpc>
                <a:spcPct val="150000"/>
              </a:lnSpc>
              <a:buFont typeface="Arial" pitchFamily="34" charset="0"/>
              <a:buNone/>
              <a:defRP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Condemn and take action to prevent violence against women and girls in health care settings, including sexual harassment, humiliation and forced medical procedures, or those conducted without informed consent, and which may be irreversible, such as forced hysterectomy, forced caesarean section, forced sterilization, forced abortion, and forced use of contraceptives, especially for particularly vulnerable and disadvantaged women and girls, such as those living with HIV, women and girls with disabilities, indigenous and afro-descendent women and girls, pregnant adolescents and young mothers, older women, and women and girls from national or ethnic minorities.</a:t>
            </a:r>
          </a:p>
        </p:txBody>
      </p:sp>
    </p:spTree>
    <p:extLst>
      <p:ext uri="{BB962C8B-B14F-4D97-AF65-F5344CB8AC3E}">
        <p14:creationId xmlns:p14="http://schemas.microsoft.com/office/powerpoint/2010/main" val="876294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88640"/>
            <a:ext cx="7704856" cy="1077218"/>
          </a:xfrm>
          <a:prstGeom prst="rect">
            <a:avLst/>
          </a:prstGeom>
          <a:noFill/>
        </p:spPr>
        <p:txBody>
          <a:bodyPr wrap="square" rtlCol="0">
            <a:spAutoFit/>
          </a:bodyPr>
          <a:lstStyle/>
          <a:p>
            <a:pPr algn="ctr"/>
            <a:r>
              <a:rPr lang="en-AU" sz="32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Sexual &amp; Reproductive Rights </a:t>
            </a:r>
          </a:p>
          <a:p>
            <a:pPr algn="ctr"/>
            <a:r>
              <a:rPr lang="en-AU" sz="32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 Some key measures - </a:t>
            </a:r>
            <a:endParaRPr lang="en-AU" sz="32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510185" y="1280453"/>
            <a:ext cx="8352928" cy="5201424"/>
          </a:xfrm>
          <a:prstGeom prst="rect">
            <a:avLst/>
          </a:prstGeom>
          <a:noFill/>
        </p:spPr>
        <p:txBody>
          <a:bodyPr wrap="square" rtlCol="0">
            <a:spAutoFit/>
          </a:bodyPr>
          <a:lstStyle/>
          <a:p>
            <a:pPr algn="ctr"/>
            <a:endParaRPr lang="en-AU" sz="2400" dirty="0" smtClean="0">
              <a:solidFill>
                <a:schemeClr val="bg1"/>
              </a:solidFill>
              <a:effectLst>
                <a:outerShdw blurRad="38100" dist="38100" dir="2700000" algn="tl">
                  <a:srgbClr val="000000">
                    <a:alpha val="43137"/>
                  </a:srgbClr>
                </a:outerShdw>
              </a:effectLst>
              <a:latin typeface="Franklin Gothic Book" pitchFamily="34" charset="0"/>
            </a:endParaRPr>
          </a:p>
          <a:p>
            <a:pPr algn="ctr"/>
            <a:r>
              <a:rPr lang="en-AU" sz="2400" dirty="0" smtClean="0">
                <a:solidFill>
                  <a:schemeClr val="bg1"/>
                </a:solidFill>
                <a:effectLst>
                  <a:outerShdw blurRad="38100" dist="38100" dir="2700000" algn="tl">
                    <a:srgbClr val="000000">
                      <a:alpha val="43137"/>
                    </a:srgbClr>
                  </a:outerShdw>
                </a:effectLst>
                <a:latin typeface="Franklin Gothic Book" pitchFamily="34" charset="0"/>
              </a:rPr>
              <a:t>Women and girls with disabilities have a right to have control and exercise choice over their own sexual &amp; reproductive health </a:t>
            </a:r>
          </a:p>
          <a:p>
            <a:pPr algn="ctr"/>
            <a:endParaRPr lang="en-AU" sz="2400" dirty="0" smtClean="0">
              <a:solidFill>
                <a:schemeClr val="bg1"/>
              </a:solidFill>
              <a:effectLst>
                <a:outerShdw blurRad="38100" dist="38100" dir="2700000" algn="tl">
                  <a:srgbClr val="000000">
                    <a:alpha val="43137"/>
                  </a:srgbClr>
                </a:outerShdw>
              </a:effectLst>
              <a:latin typeface="Franklin Gothic Book" pitchFamily="34" charset="0"/>
            </a:endParaRPr>
          </a:p>
          <a:p>
            <a:pPr algn="ctr"/>
            <a:r>
              <a:rPr lang="en-AU" sz="2400" dirty="0" smtClean="0">
                <a:solidFill>
                  <a:schemeClr val="bg1"/>
                </a:solidFill>
                <a:effectLst>
                  <a:outerShdw blurRad="38100" dist="38100" dir="2700000" algn="tl">
                    <a:srgbClr val="000000">
                      <a:alpha val="43137"/>
                    </a:srgbClr>
                  </a:outerShdw>
                </a:effectLst>
                <a:latin typeface="Franklin Gothic Book" pitchFamily="34" charset="0"/>
              </a:rPr>
              <a:t>Responsibility of ALL (not just WWDA, DPOs, disability sector) </a:t>
            </a:r>
          </a:p>
          <a:p>
            <a:pPr algn="ctr">
              <a:lnSpc>
                <a:spcPct val="200000"/>
              </a:lnSpc>
            </a:pPr>
            <a:endParaRPr lang="en-AU" sz="2000" dirty="0">
              <a:solidFill>
                <a:schemeClr val="bg1"/>
              </a:solidFill>
              <a:effectLst>
                <a:outerShdw blurRad="38100" dist="38100" dir="2700000" algn="tl">
                  <a:srgbClr val="000000">
                    <a:alpha val="43137"/>
                  </a:srgbClr>
                </a:outerShdw>
              </a:effectLst>
              <a:latin typeface="Franklin Gothic Book" pitchFamily="34" charset="0"/>
            </a:endParaRPr>
          </a:p>
          <a:p>
            <a:pPr marL="342900" indent="-342900">
              <a:lnSpc>
                <a:spcPct val="200000"/>
              </a:lnSpc>
              <a:buFont typeface="Arial" pitchFamily="34" charset="0"/>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Build a strong voice for women and girls with disabilities, </a:t>
            </a:r>
            <a:r>
              <a:rPr lang="en-AU" sz="2000" dirty="0" err="1" smtClean="0">
                <a:solidFill>
                  <a:schemeClr val="bg1"/>
                </a:solidFill>
                <a:effectLst>
                  <a:outerShdw blurRad="38100" dist="38100" dir="2700000" algn="tl">
                    <a:srgbClr val="000000">
                      <a:alpha val="43137"/>
                    </a:srgbClr>
                  </a:outerShdw>
                </a:effectLst>
                <a:latin typeface="Franklin Gothic Book" pitchFamily="34" charset="0"/>
              </a:rPr>
              <a:t>eg</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 </a:t>
            </a:r>
          </a:p>
          <a:p>
            <a:pPr marL="698500" indent="-342900">
              <a:buFontTx/>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Actively recognise, support and strengthen the role of women and girls with disabilities through funding and resourcing their own networks and representative organisations </a:t>
            </a:r>
          </a:p>
          <a:p>
            <a:pPr marL="355600"/>
            <a:endParaRPr lang="en-AU" sz="1200" dirty="0" smtClean="0">
              <a:solidFill>
                <a:schemeClr val="bg1"/>
              </a:solidFill>
              <a:effectLst>
                <a:outerShdw blurRad="38100" dist="38100" dir="2700000" algn="tl">
                  <a:srgbClr val="000000">
                    <a:alpha val="43137"/>
                  </a:srgbClr>
                </a:outerShdw>
              </a:effectLst>
              <a:latin typeface="Franklin Gothic Book" pitchFamily="34" charset="0"/>
            </a:endParaRPr>
          </a:p>
          <a:p>
            <a:pPr marL="698500" indent="-342900">
              <a:buFontTx/>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Actively include women and girls with disabilities in organisational governance, policy making, service design and delivery, consultations, forums, events </a:t>
            </a:r>
            <a:r>
              <a:rPr lang="en-AU" sz="2000" dirty="0" err="1" smtClean="0">
                <a:solidFill>
                  <a:schemeClr val="bg1"/>
                </a:solidFill>
                <a:effectLst>
                  <a:outerShdw blurRad="38100" dist="38100" dir="2700000" algn="tl">
                    <a:srgbClr val="000000">
                      <a:alpha val="43137"/>
                    </a:srgbClr>
                  </a:outerShdw>
                </a:effectLst>
                <a:latin typeface="Franklin Gothic Book" pitchFamily="34" charset="0"/>
              </a:rPr>
              <a:t>etc</a:t>
            </a:r>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p:txBody>
      </p:sp>
    </p:spTree>
    <p:extLst>
      <p:ext uri="{BB962C8B-B14F-4D97-AF65-F5344CB8AC3E}">
        <p14:creationId xmlns:p14="http://schemas.microsoft.com/office/powerpoint/2010/main" val="3468551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443841"/>
            <a:ext cx="7992888" cy="5016758"/>
          </a:xfrm>
          <a:prstGeom prst="rect">
            <a:avLst/>
          </a:prstGeom>
        </p:spPr>
        <p:txBody>
          <a:bodyPr wrap="square">
            <a:spAutoFit/>
          </a:bodyPr>
          <a:lstStyle/>
          <a:p>
            <a:pPr marL="342900" indent="-342900">
              <a:buFont typeface="Arial" pitchFamily="34" charset="0"/>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Build the capacity of women and girls with disabilities, </a:t>
            </a:r>
            <a:r>
              <a:rPr lang="en-AU" sz="2000" dirty="0" err="1" smtClean="0">
                <a:solidFill>
                  <a:schemeClr val="bg1"/>
                </a:solidFill>
                <a:effectLst>
                  <a:outerShdw blurRad="38100" dist="38100" dir="2700000" algn="tl">
                    <a:srgbClr val="000000">
                      <a:alpha val="43137"/>
                    </a:srgbClr>
                  </a:outerShdw>
                </a:effectLst>
                <a:latin typeface="Franklin Gothic Book" pitchFamily="34" charset="0"/>
              </a:rPr>
              <a:t>e.g</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a:t>
            </a:r>
          </a:p>
          <a:p>
            <a:pPr marL="698500" indent="-342900">
              <a:buFontTx/>
              <a:buChar char="-"/>
            </a:pPr>
            <a:r>
              <a:rPr lang="en-AU" sz="2000" dirty="0" smtClean="0">
                <a:solidFill>
                  <a:schemeClr val="bg1"/>
                </a:solidFill>
                <a:effectLst>
                  <a:outerShdw blurRad="38100" dist="38100" dir="2700000" algn="tl">
                    <a:srgbClr val="000000">
                      <a:alpha val="43137"/>
                    </a:srgbClr>
                  </a:outerShdw>
                </a:effectLst>
                <a:latin typeface="Franklin Gothic Book" pitchFamily="34" charset="0"/>
              </a:rPr>
              <a:t>Skills building, education, accessible information and supports on human rights and sexuality, relationships, sex education, family planning, parenting, contraception, decision-making  and choice</a:t>
            </a:r>
          </a:p>
          <a:p>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a:p>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a:p>
            <a:pPr marL="342900" indent="-342900">
              <a:buFont typeface="Arial" pitchFamily="34" charset="0"/>
              <a:buChar char="•"/>
            </a:pPr>
            <a:r>
              <a:rPr lang="en-AU" sz="2000" i="1" dirty="0" smtClean="0">
                <a:solidFill>
                  <a:schemeClr val="bg1"/>
                </a:solidFill>
                <a:effectLst>
                  <a:outerShdw blurRad="38100" dist="38100" dir="2700000" algn="tl">
                    <a:srgbClr val="000000">
                      <a:alpha val="43137"/>
                    </a:srgbClr>
                  </a:outerShdw>
                </a:effectLst>
                <a:latin typeface="Franklin Gothic Book" pitchFamily="34" charset="0"/>
              </a:rPr>
              <a:t>Twin-track approach (mainstream &amp; specific measures):</a:t>
            </a:r>
          </a:p>
          <a:p>
            <a:pPr marL="361950"/>
            <a:r>
              <a:rPr lang="en-AU" sz="2000" dirty="0" smtClean="0">
                <a:solidFill>
                  <a:schemeClr val="bg1"/>
                </a:solidFill>
                <a:effectLst>
                  <a:outerShdw blurRad="38100" dist="38100" dir="2700000" algn="tl">
                    <a:srgbClr val="000000">
                      <a:alpha val="43137"/>
                    </a:srgbClr>
                  </a:outerShdw>
                </a:effectLst>
                <a:latin typeface="Franklin Gothic Book" pitchFamily="34" charset="0"/>
              </a:rPr>
              <a:t>Include </a:t>
            </a:r>
            <a:r>
              <a:rPr lang="en-AU" sz="2000" dirty="0">
                <a:solidFill>
                  <a:schemeClr val="bg1"/>
                </a:solidFill>
                <a:effectLst>
                  <a:outerShdw blurRad="38100" dist="38100" dir="2700000" algn="tl">
                    <a:srgbClr val="000000">
                      <a:alpha val="43137"/>
                    </a:srgbClr>
                  </a:outerShdw>
                </a:effectLst>
                <a:latin typeface="Franklin Gothic Book" pitchFamily="34" charset="0"/>
              </a:rPr>
              <a:t>‘disability’ and ‘gender’ as cross-cutting obligations in legislative, policy and practice frameworks: e.g. </a:t>
            </a:r>
          </a:p>
          <a:p>
            <a:pPr marL="698500" indent="-342900">
              <a:buFontTx/>
              <a:buChar char="-"/>
            </a:pPr>
            <a:r>
              <a:rPr lang="en-AU" sz="2000" dirty="0">
                <a:solidFill>
                  <a:schemeClr val="bg1"/>
                </a:solidFill>
                <a:effectLst>
                  <a:outerShdw blurRad="38100" dist="38100" dir="2700000" algn="tl">
                    <a:srgbClr val="000000">
                      <a:alpha val="43137"/>
                    </a:srgbClr>
                  </a:outerShdw>
                </a:effectLst>
                <a:latin typeface="Franklin Gothic Book" pitchFamily="34" charset="0"/>
              </a:rPr>
              <a:t>Post-2015 agenda</a:t>
            </a:r>
          </a:p>
          <a:p>
            <a:pPr marL="698500" indent="-342900">
              <a:buFontTx/>
              <a:buChar char="-"/>
            </a:pPr>
            <a:r>
              <a:rPr lang="en-AU" sz="2000" dirty="0">
                <a:solidFill>
                  <a:schemeClr val="bg1"/>
                </a:solidFill>
                <a:effectLst>
                  <a:outerShdw blurRad="38100" dist="38100" dir="2700000" algn="tl">
                    <a:srgbClr val="000000">
                      <a:alpha val="43137"/>
                    </a:srgbClr>
                  </a:outerShdw>
                </a:effectLst>
                <a:latin typeface="Franklin Gothic Book" pitchFamily="34" charset="0"/>
              </a:rPr>
              <a:t>sexual and reproductive rights and gender-based violence </a:t>
            </a:r>
          </a:p>
          <a:p>
            <a:pPr marL="698500" indent="-342900">
              <a:buFontTx/>
              <a:buChar char="-"/>
            </a:pPr>
            <a:r>
              <a:rPr lang="en-AU" sz="2000" dirty="0">
                <a:solidFill>
                  <a:schemeClr val="bg1"/>
                </a:solidFill>
                <a:effectLst>
                  <a:outerShdw blurRad="38100" dist="38100" dir="2700000" algn="tl">
                    <a:srgbClr val="000000">
                      <a:alpha val="43137"/>
                    </a:srgbClr>
                  </a:outerShdw>
                </a:effectLst>
                <a:latin typeface="Franklin Gothic Book" pitchFamily="34" charset="0"/>
              </a:rPr>
              <a:t>disability rights  </a:t>
            </a:r>
          </a:p>
          <a:p>
            <a:endParaRPr lang="en-AU" sz="2000" dirty="0">
              <a:solidFill>
                <a:schemeClr val="bg1"/>
              </a:solidFill>
              <a:effectLst>
                <a:outerShdw blurRad="38100" dist="38100" dir="2700000" algn="tl">
                  <a:srgbClr val="000000">
                    <a:alpha val="43137"/>
                  </a:srgbClr>
                </a:outerShdw>
              </a:effectLst>
              <a:latin typeface="Franklin Gothic Book" pitchFamily="34" charset="0"/>
            </a:endParaRPr>
          </a:p>
          <a:p>
            <a:pPr marL="361950"/>
            <a:r>
              <a:rPr lang="en-AU" sz="2000" dirty="0" smtClean="0">
                <a:solidFill>
                  <a:schemeClr val="bg1"/>
                </a:solidFill>
                <a:effectLst>
                  <a:outerShdw blurRad="38100" dist="38100" dir="2700000" algn="tl">
                    <a:srgbClr val="000000">
                      <a:alpha val="43137"/>
                    </a:srgbClr>
                  </a:outerShdw>
                </a:effectLst>
                <a:latin typeface="Franklin Gothic Book" pitchFamily="34" charset="0"/>
              </a:rPr>
              <a:t>Develop specific policies</a:t>
            </a:r>
            <a:r>
              <a:rPr lang="en-AU" sz="2000" dirty="0">
                <a:solidFill>
                  <a:schemeClr val="bg1"/>
                </a:solidFill>
                <a:effectLst>
                  <a:outerShdw blurRad="38100" dist="38100" dir="2700000" algn="tl">
                    <a:srgbClr val="000000">
                      <a:alpha val="43137"/>
                    </a:srgbClr>
                  </a:outerShdw>
                </a:effectLst>
                <a:latin typeface="Franklin Gothic Book" pitchFamily="34" charset="0"/>
              </a:rPr>
              <a:t>, </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programs, supports </a:t>
            </a:r>
            <a:r>
              <a:rPr lang="en-AU" sz="2000" dirty="0">
                <a:solidFill>
                  <a:schemeClr val="bg1"/>
                </a:solidFill>
                <a:effectLst>
                  <a:outerShdw blurRad="38100" dist="38100" dir="2700000" algn="tl">
                    <a:srgbClr val="000000">
                      <a:alpha val="43137"/>
                    </a:srgbClr>
                  </a:outerShdw>
                </a:effectLst>
                <a:latin typeface="Franklin Gothic Book" pitchFamily="34" charset="0"/>
              </a:rPr>
              <a:t>and services which assist women and girls with disabilities to access appropriate sexual &amp; reproductive health </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care and exercise their rights.</a:t>
            </a:r>
            <a:endParaRPr lang="en-AU" sz="2000" dirty="0">
              <a:solidFill>
                <a:schemeClr val="bg1"/>
              </a:solidFill>
              <a:effectLst>
                <a:outerShdw blurRad="38100" dist="38100" dir="2700000" algn="tl">
                  <a:srgbClr val="000000">
                    <a:alpha val="43137"/>
                  </a:srgbClr>
                </a:outerShdw>
              </a:effectLst>
              <a:latin typeface="Franklin Gothic Book" pitchFamily="34" charset="0"/>
            </a:endParaRPr>
          </a:p>
        </p:txBody>
      </p:sp>
      <p:sp>
        <p:nvSpPr>
          <p:cNvPr id="3" name="TextBox 2"/>
          <p:cNvSpPr txBox="1"/>
          <p:nvPr/>
        </p:nvSpPr>
        <p:spPr>
          <a:xfrm>
            <a:off x="539552" y="188640"/>
            <a:ext cx="7704856" cy="1077218"/>
          </a:xfrm>
          <a:prstGeom prst="rect">
            <a:avLst/>
          </a:prstGeom>
          <a:noFill/>
        </p:spPr>
        <p:txBody>
          <a:bodyPr wrap="square" rtlCol="0">
            <a:spAutoFit/>
          </a:bodyPr>
          <a:lstStyle/>
          <a:p>
            <a:pPr algn="ctr"/>
            <a:r>
              <a:rPr lang="en-AU" sz="32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Sexual &amp; Reproductive Rights </a:t>
            </a:r>
          </a:p>
          <a:p>
            <a:pPr algn="ctr"/>
            <a:r>
              <a:rPr lang="en-AU" sz="32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 Some key measures </a:t>
            </a:r>
            <a:r>
              <a:rPr lang="en-AU" sz="28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(continued) </a:t>
            </a:r>
            <a:r>
              <a:rPr lang="en-AU" sz="32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 </a:t>
            </a:r>
            <a:endParaRPr lang="en-AU" sz="32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Tree>
    <p:extLst>
      <p:ext uri="{BB962C8B-B14F-4D97-AF65-F5344CB8AC3E}">
        <p14:creationId xmlns:p14="http://schemas.microsoft.com/office/powerpoint/2010/main" val="1131545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00206" y="1196752"/>
            <a:ext cx="4636290" cy="5201424"/>
          </a:xfrm>
          <a:prstGeom prst="rect">
            <a:avLst/>
          </a:prstGeom>
          <a:noFill/>
        </p:spPr>
        <p:txBody>
          <a:bodyPr wrap="square" rtlCol="0">
            <a:spAutoFit/>
          </a:bodyPr>
          <a:lstStyle/>
          <a:p>
            <a:r>
              <a:rPr lang="en-AU" sz="2000" dirty="0">
                <a:solidFill>
                  <a:schemeClr val="bg1"/>
                </a:solidFill>
                <a:effectLst>
                  <a:outerShdw blurRad="38100" dist="38100" dir="2700000" algn="tl">
                    <a:srgbClr val="000000">
                      <a:alpha val="43137"/>
                    </a:srgbClr>
                  </a:outerShdw>
                </a:effectLst>
                <a:latin typeface="Franklin Gothic Book" pitchFamily="34" charset="0"/>
              </a:rPr>
              <a:t>Is the national peak NGO for women with all types of disabilities.</a:t>
            </a:r>
          </a:p>
          <a:p>
            <a:endParaRPr lang="en-AU" dirty="0">
              <a:solidFill>
                <a:schemeClr val="bg1"/>
              </a:solidFill>
              <a:effectLst>
                <a:outerShdw blurRad="38100" dist="38100" dir="2700000" algn="tl">
                  <a:srgbClr val="000000">
                    <a:alpha val="43137"/>
                  </a:srgbClr>
                </a:outerShdw>
              </a:effectLst>
              <a:latin typeface="Franklin Gothic Book" pitchFamily="34" charset="0"/>
            </a:endParaRPr>
          </a:p>
          <a:p>
            <a:r>
              <a:rPr lang="en-AU" sz="2000" dirty="0">
                <a:solidFill>
                  <a:schemeClr val="bg1"/>
                </a:solidFill>
                <a:effectLst>
                  <a:outerShdw blurRad="38100" dist="38100" dir="2700000" algn="tl">
                    <a:srgbClr val="000000">
                      <a:alpha val="43137"/>
                    </a:srgbClr>
                  </a:outerShdw>
                </a:effectLst>
                <a:latin typeface="Franklin Gothic Book" pitchFamily="34" charset="0"/>
              </a:rPr>
              <a:t>Uses a human rights based framework which links gender and disability issues to civil, political, economic, social and cultural rights.</a:t>
            </a:r>
          </a:p>
          <a:p>
            <a:endParaRPr lang="en-AU" dirty="0">
              <a:solidFill>
                <a:schemeClr val="bg1"/>
              </a:solidFill>
              <a:effectLst>
                <a:outerShdw blurRad="38100" dist="38100" dir="2700000" algn="tl">
                  <a:srgbClr val="000000">
                    <a:alpha val="43137"/>
                  </a:srgbClr>
                </a:outerShdw>
              </a:effectLst>
              <a:latin typeface="Franklin Gothic Book" pitchFamily="34" charset="0"/>
            </a:endParaRPr>
          </a:p>
          <a:p>
            <a:r>
              <a:rPr lang="en-AU" sz="2000" dirty="0">
                <a:solidFill>
                  <a:schemeClr val="bg1"/>
                </a:solidFill>
                <a:effectLst>
                  <a:outerShdw blurRad="38100" dist="38100" dir="2700000" algn="tl">
                    <a:srgbClr val="000000">
                      <a:alpha val="43137"/>
                    </a:srgbClr>
                  </a:outerShdw>
                </a:effectLst>
                <a:latin typeface="Franklin Gothic Book" pitchFamily="34" charset="0"/>
              </a:rPr>
              <a:t>Is run by women with disabilities, for women with disabilities.</a:t>
            </a:r>
          </a:p>
          <a:p>
            <a:endParaRPr lang="en-AU" dirty="0">
              <a:solidFill>
                <a:schemeClr val="bg1"/>
              </a:solidFill>
              <a:effectLst>
                <a:outerShdw blurRad="38100" dist="38100" dir="2700000" algn="tl">
                  <a:srgbClr val="000000">
                    <a:alpha val="43137"/>
                  </a:srgbClr>
                </a:outerShdw>
              </a:effectLst>
              <a:latin typeface="Franklin Gothic Book" pitchFamily="34" charset="0"/>
            </a:endParaRPr>
          </a:p>
          <a:p>
            <a:r>
              <a:rPr lang="en-AU" sz="2000" dirty="0">
                <a:solidFill>
                  <a:schemeClr val="bg1"/>
                </a:solidFill>
                <a:effectLst>
                  <a:outerShdw blurRad="38100" dist="38100" dir="2700000" algn="tl">
                    <a:srgbClr val="000000">
                      <a:alpha val="43137"/>
                    </a:srgbClr>
                  </a:outerShdw>
                </a:effectLst>
                <a:latin typeface="Franklin Gothic Book" pitchFamily="34" charset="0"/>
              </a:rPr>
              <a:t>Is committed to promoting and advancing the human rights and fundamental freedoms of women with disabilities. </a:t>
            </a:r>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a:p>
            <a:endParaRPr lang="en-AU" dirty="0">
              <a:solidFill>
                <a:schemeClr val="bg1"/>
              </a:solidFill>
              <a:effectLst>
                <a:outerShdw blurRad="38100" dist="38100" dir="2700000" algn="tl">
                  <a:srgbClr val="000000">
                    <a:alpha val="43137"/>
                  </a:srgbClr>
                </a:outerShdw>
              </a:effectLst>
              <a:latin typeface="Franklin Gothic Book" pitchFamily="34" charset="0"/>
            </a:endParaRPr>
          </a:p>
          <a:p>
            <a:r>
              <a:rPr lang="en-AU" sz="2000" dirty="0" smtClean="0">
                <a:solidFill>
                  <a:schemeClr val="bg1"/>
                </a:solidFill>
                <a:effectLst>
                  <a:outerShdw blurRad="38100" dist="38100" dir="2700000" algn="tl">
                    <a:srgbClr val="000000">
                      <a:alpha val="43137"/>
                    </a:srgbClr>
                  </a:outerShdw>
                </a:effectLst>
                <a:latin typeface="Franklin Gothic Book" pitchFamily="34" charset="0"/>
              </a:rPr>
              <a:t>Policy priorities include: sexual &amp; reproductive rights; violence; parenting.</a:t>
            </a:r>
          </a:p>
        </p:txBody>
      </p:sp>
      <p:sp>
        <p:nvSpPr>
          <p:cNvPr id="7" name="TextBox 6"/>
          <p:cNvSpPr txBox="1"/>
          <p:nvPr/>
        </p:nvSpPr>
        <p:spPr>
          <a:xfrm>
            <a:off x="251520" y="130714"/>
            <a:ext cx="8784976" cy="707886"/>
          </a:xfrm>
          <a:prstGeom prst="rect">
            <a:avLst/>
          </a:prstGeom>
          <a:noFill/>
        </p:spPr>
        <p:txBody>
          <a:bodyPr wrap="square" rtlCol="0">
            <a:spAutoFit/>
          </a:bodyPr>
          <a:lstStyle/>
          <a:p>
            <a:pPr algn="ctr"/>
            <a:r>
              <a:rPr lang="en-AU" sz="40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Women </a:t>
            </a:r>
            <a:r>
              <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with Disabilities Australia</a:t>
            </a:r>
          </a:p>
        </p:txBody>
      </p:sp>
      <p:pic>
        <p:nvPicPr>
          <p:cNvPr id="9" name="Picture 3" descr="L:\WWDA Main\Photos &amp; Logos\Photos &amp; Logos\Newsletter Pics\wwda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196752"/>
            <a:ext cx="4400205" cy="5656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169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descr="L:\WWDA Main\Photos &amp; Logos\Photos &amp; Logos\Newsletter Pics\wwda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0"/>
            <a:ext cx="53347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99792" y="6237312"/>
            <a:ext cx="3672408" cy="523220"/>
          </a:xfrm>
          <a:prstGeom prst="rect">
            <a:avLst/>
          </a:prstGeom>
          <a:noFill/>
        </p:spPr>
        <p:txBody>
          <a:bodyPr wrap="square" rtlCol="0">
            <a:spAutoFit/>
          </a:bodyPr>
          <a:lstStyle/>
          <a:p>
            <a:pPr algn="ctr"/>
            <a:r>
              <a:rPr lang="en-AU" sz="2800" dirty="0" smtClean="0">
                <a:solidFill>
                  <a:schemeClr val="bg1"/>
                </a:solidFill>
                <a:latin typeface="Segoe UI Symbol" pitchFamily="34" charset="0"/>
                <a:ea typeface="Segoe UI Symbol" pitchFamily="34" charset="0"/>
              </a:rPr>
              <a:t>www.wwda.org.au</a:t>
            </a:r>
            <a:endParaRPr lang="en-AU" sz="2800" dirty="0">
              <a:solidFill>
                <a:schemeClr val="bg1"/>
              </a:solidFill>
              <a:latin typeface="Segoe UI Symbol" pitchFamily="34" charset="0"/>
              <a:ea typeface="Segoe UI Symbol" pitchFamily="34" charset="0"/>
            </a:endParaRPr>
          </a:p>
        </p:txBody>
      </p:sp>
    </p:spTree>
    <p:extLst>
      <p:ext uri="{BB962C8B-B14F-4D97-AF65-F5344CB8AC3E}">
        <p14:creationId xmlns:p14="http://schemas.microsoft.com/office/powerpoint/2010/main" val="3731737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rPr>
              <a:t>Gender and Disability:</a:t>
            </a:r>
            <a:br>
              <a:rPr lang="en-AU" dirty="0" smtClean="0">
                <a:solidFill>
                  <a:schemeClr val="bg1"/>
                </a:solidFill>
              </a:rPr>
            </a:br>
            <a:r>
              <a:rPr lang="en-AU" dirty="0" smtClean="0">
                <a:solidFill>
                  <a:schemeClr val="bg1"/>
                </a:solidFill>
              </a:rPr>
              <a:t>Intersectional Discrimination</a:t>
            </a:r>
            <a:endParaRPr lang="en-AU"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endParaRPr lang="en-AU" sz="2400" dirty="0" smtClean="0">
              <a:solidFill>
                <a:schemeClr val="bg1"/>
              </a:solidFill>
            </a:endParaRPr>
          </a:p>
          <a:p>
            <a:pPr marL="0" indent="0" algn="ctr">
              <a:buNone/>
            </a:pPr>
            <a:r>
              <a:rPr lang="en-AU" sz="2400" dirty="0" smtClean="0">
                <a:solidFill>
                  <a:schemeClr val="bg1"/>
                </a:solidFill>
              </a:rPr>
              <a:t>A combination of gender-based &amp; disability discrimination = </a:t>
            </a:r>
          </a:p>
          <a:p>
            <a:pPr marL="0" indent="0" algn="ctr">
              <a:buNone/>
            </a:pPr>
            <a:r>
              <a:rPr lang="en-AU" sz="2400" dirty="0">
                <a:solidFill>
                  <a:schemeClr val="bg1"/>
                </a:solidFill>
              </a:rPr>
              <a:t>n</a:t>
            </a:r>
            <a:r>
              <a:rPr lang="en-AU" sz="2400" dirty="0" smtClean="0">
                <a:solidFill>
                  <a:schemeClr val="bg1"/>
                </a:solidFill>
              </a:rPr>
              <a:t>ew &amp; separate forms of discrimination</a:t>
            </a:r>
          </a:p>
          <a:p>
            <a:pPr marL="0" indent="0" algn="ctr">
              <a:buNone/>
            </a:pPr>
            <a:endParaRPr lang="en-AU" sz="2400" dirty="0">
              <a:solidFill>
                <a:schemeClr val="bg1"/>
              </a:solidFill>
            </a:endParaRPr>
          </a:p>
          <a:p>
            <a:pPr marL="0" indent="0">
              <a:buNone/>
            </a:pPr>
            <a:endParaRPr lang="en-AU" sz="2400" dirty="0" smtClean="0">
              <a:solidFill>
                <a:schemeClr val="bg1"/>
              </a:solidFill>
              <a:latin typeface="Calibri" pitchFamily="34" charset="0"/>
            </a:endParaRPr>
          </a:p>
          <a:p>
            <a:r>
              <a:rPr lang="en-AU" sz="2000" dirty="0" smtClean="0">
                <a:solidFill>
                  <a:schemeClr val="bg1"/>
                </a:solidFill>
                <a:latin typeface="Calibri" pitchFamily="34" charset="0"/>
              </a:rPr>
              <a:t>Women </a:t>
            </a:r>
            <a:r>
              <a:rPr lang="en-AU" sz="2000" dirty="0">
                <a:solidFill>
                  <a:schemeClr val="bg1"/>
                </a:solidFill>
                <a:latin typeface="Calibri" pitchFamily="34" charset="0"/>
              </a:rPr>
              <a:t>and girls with </a:t>
            </a:r>
            <a:r>
              <a:rPr lang="en-AU" sz="2000" dirty="0" smtClean="0">
                <a:solidFill>
                  <a:schemeClr val="bg1"/>
                </a:solidFill>
                <a:latin typeface="Calibri" pitchFamily="34" charset="0"/>
              </a:rPr>
              <a:t>disabilities </a:t>
            </a:r>
            <a:r>
              <a:rPr lang="en-AU" sz="2000" dirty="0">
                <a:solidFill>
                  <a:schemeClr val="bg1"/>
                </a:solidFill>
                <a:latin typeface="Calibri" pitchFamily="34" charset="0"/>
              </a:rPr>
              <a:t>experience human rights violations and discrimination differently </a:t>
            </a:r>
            <a:r>
              <a:rPr lang="en-AU" sz="2000" dirty="0" smtClean="0">
                <a:solidFill>
                  <a:schemeClr val="bg1"/>
                </a:solidFill>
                <a:latin typeface="Calibri" pitchFamily="34" charset="0"/>
              </a:rPr>
              <a:t>to men </a:t>
            </a:r>
            <a:r>
              <a:rPr lang="en-AU" sz="2000" dirty="0">
                <a:solidFill>
                  <a:schemeClr val="bg1"/>
                </a:solidFill>
                <a:latin typeface="Calibri" pitchFamily="34" charset="0"/>
              </a:rPr>
              <a:t>with </a:t>
            </a:r>
            <a:r>
              <a:rPr lang="en-AU" sz="2000" dirty="0" smtClean="0">
                <a:solidFill>
                  <a:schemeClr val="bg1"/>
                </a:solidFill>
                <a:latin typeface="Calibri" pitchFamily="34" charset="0"/>
              </a:rPr>
              <a:t>disabilities </a:t>
            </a:r>
            <a:r>
              <a:rPr lang="en-AU" sz="2000" dirty="0">
                <a:solidFill>
                  <a:schemeClr val="bg1"/>
                </a:solidFill>
                <a:latin typeface="Calibri" pitchFamily="34" charset="0"/>
              </a:rPr>
              <a:t>and women in </a:t>
            </a:r>
            <a:r>
              <a:rPr lang="en-AU" sz="2000" dirty="0" smtClean="0">
                <a:solidFill>
                  <a:schemeClr val="bg1"/>
                </a:solidFill>
                <a:latin typeface="Calibri" pitchFamily="34" charset="0"/>
              </a:rPr>
              <a:t>general</a:t>
            </a:r>
          </a:p>
          <a:p>
            <a:pPr marL="0" indent="0">
              <a:buNone/>
            </a:pPr>
            <a:endParaRPr lang="en-AU" sz="2000" dirty="0" smtClean="0">
              <a:solidFill>
                <a:schemeClr val="bg1"/>
              </a:solidFill>
              <a:latin typeface="Calibri" pitchFamily="34" charset="0"/>
            </a:endParaRPr>
          </a:p>
          <a:p>
            <a:r>
              <a:rPr lang="en-AU" sz="2000" dirty="0" smtClean="0">
                <a:solidFill>
                  <a:schemeClr val="bg1"/>
                </a:solidFill>
                <a:latin typeface="Calibri" pitchFamily="34" charset="0"/>
              </a:rPr>
              <a:t>Women and girls with disabilities face specific and unique forms of human rights violations and discrimination</a:t>
            </a:r>
            <a:endParaRPr lang="en-AU" sz="2000" dirty="0">
              <a:solidFill>
                <a:schemeClr val="bg1"/>
              </a:solidFill>
              <a:latin typeface="Calibri" pitchFamily="34" charset="0"/>
            </a:endParaRPr>
          </a:p>
          <a:p>
            <a:pPr marL="0" indent="0">
              <a:buNone/>
            </a:pPr>
            <a:endParaRPr lang="en-AU" sz="2400" dirty="0">
              <a:solidFill>
                <a:schemeClr val="bg1"/>
              </a:solidFill>
            </a:endParaRPr>
          </a:p>
        </p:txBody>
      </p:sp>
    </p:spTree>
    <p:extLst>
      <p:ext uri="{BB962C8B-B14F-4D97-AF65-F5344CB8AC3E}">
        <p14:creationId xmlns:p14="http://schemas.microsoft.com/office/powerpoint/2010/main" val="3120626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600" dirty="0" smtClean="0">
                <a:solidFill>
                  <a:schemeClr val="bg1"/>
                </a:solidFill>
              </a:rPr>
              <a:t>Intersectional Discrimination </a:t>
            </a:r>
            <a:br>
              <a:rPr lang="en-AU" sz="3600" dirty="0" smtClean="0">
                <a:solidFill>
                  <a:schemeClr val="bg1"/>
                </a:solidFill>
              </a:rPr>
            </a:br>
            <a:r>
              <a:rPr lang="en-AU" sz="3600" dirty="0" smtClean="0">
                <a:solidFill>
                  <a:schemeClr val="bg1"/>
                </a:solidFill>
              </a:rPr>
              <a:t>- Denial of Sexual &amp; Reproductive Rights -</a:t>
            </a:r>
            <a:endParaRPr lang="en-AU" sz="3600" dirty="0">
              <a:solidFill>
                <a:schemeClr val="bg1"/>
              </a:solidFill>
            </a:endParaRPr>
          </a:p>
        </p:txBody>
      </p:sp>
      <p:sp>
        <p:nvSpPr>
          <p:cNvPr id="3" name="Content Placeholder 2"/>
          <p:cNvSpPr>
            <a:spLocks noGrp="1"/>
          </p:cNvSpPr>
          <p:nvPr>
            <p:ph idx="1"/>
          </p:nvPr>
        </p:nvSpPr>
        <p:spPr>
          <a:xfrm>
            <a:off x="457200" y="1600200"/>
            <a:ext cx="8229600" cy="5069160"/>
          </a:xfrm>
        </p:spPr>
        <p:txBody>
          <a:bodyPr>
            <a:normAutofit fontScale="77500" lnSpcReduction="20000"/>
          </a:bodyPr>
          <a:lstStyle/>
          <a:p>
            <a:pPr>
              <a:lnSpc>
                <a:spcPct val="120000"/>
              </a:lnSpc>
            </a:pPr>
            <a:endParaRPr lang="en-AU" sz="1500" dirty="0" smtClean="0">
              <a:solidFill>
                <a:schemeClr val="bg1"/>
              </a:solidFill>
            </a:endParaRPr>
          </a:p>
          <a:p>
            <a:pPr>
              <a:lnSpc>
                <a:spcPct val="120000"/>
              </a:lnSpc>
            </a:pPr>
            <a:r>
              <a:rPr lang="en-AU" dirty="0" smtClean="0">
                <a:solidFill>
                  <a:schemeClr val="bg1"/>
                </a:solidFill>
              </a:rPr>
              <a:t>Forced </a:t>
            </a:r>
            <a:r>
              <a:rPr lang="en-AU" dirty="0">
                <a:solidFill>
                  <a:schemeClr val="bg1"/>
                </a:solidFill>
              </a:rPr>
              <a:t>or coerced </a:t>
            </a:r>
            <a:r>
              <a:rPr lang="en-AU" dirty="0" smtClean="0">
                <a:solidFill>
                  <a:schemeClr val="bg1"/>
                </a:solidFill>
              </a:rPr>
              <a:t>sterilisation</a:t>
            </a:r>
          </a:p>
          <a:p>
            <a:pPr marL="0" indent="0">
              <a:lnSpc>
                <a:spcPct val="120000"/>
              </a:lnSpc>
              <a:buNone/>
            </a:pPr>
            <a:endParaRPr lang="en-AU" sz="1500" dirty="0">
              <a:solidFill>
                <a:schemeClr val="bg1"/>
              </a:solidFill>
            </a:endParaRPr>
          </a:p>
          <a:p>
            <a:pPr>
              <a:lnSpc>
                <a:spcPct val="120000"/>
              </a:lnSpc>
            </a:pPr>
            <a:r>
              <a:rPr lang="en-AU" dirty="0">
                <a:solidFill>
                  <a:schemeClr val="bg1"/>
                </a:solidFill>
              </a:rPr>
              <a:t>Forced or coerced </a:t>
            </a:r>
            <a:r>
              <a:rPr lang="en-AU" dirty="0" smtClean="0">
                <a:solidFill>
                  <a:schemeClr val="bg1"/>
                </a:solidFill>
              </a:rPr>
              <a:t>abortions</a:t>
            </a:r>
          </a:p>
          <a:p>
            <a:pPr marL="0" indent="0">
              <a:lnSpc>
                <a:spcPct val="120000"/>
              </a:lnSpc>
              <a:buNone/>
            </a:pPr>
            <a:endParaRPr lang="en-AU" sz="1500" dirty="0">
              <a:solidFill>
                <a:schemeClr val="bg1"/>
              </a:solidFill>
            </a:endParaRPr>
          </a:p>
          <a:p>
            <a:pPr>
              <a:lnSpc>
                <a:spcPct val="120000"/>
              </a:lnSpc>
            </a:pPr>
            <a:r>
              <a:rPr lang="en-AU" dirty="0" smtClean="0">
                <a:solidFill>
                  <a:schemeClr val="bg1"/>
                </a:solidFill>
              </a:rPr>
              <a:t>Forced contraception / limited contraceptive choices</a:t>
            </a:r>
          </a:p>
          <a:p>
            <a:pPr marL="0" indent="0">
              <a:lnSpc>
                <a:spcPct val="120000"/>
              </a:lnSpc>
              <a:buNone/>
            </a:pPr>
            <a:endParaRPr lang="en-AU" sz="1400" dirty="0">
              <a:solidFill>
                <a:schemeClr val="bg1"/>
              </a:solidFill>
            </a:endParaRPr>
          </a:p>
          <a:p>
            <a:pPr>
              <a:lnSpc>
                <a:spcPct val="120000"/>
              </a:lnSpc>
            </a:pPr>
            <a:r>
              <a:rPr lang="en-AU" dirty="0" smtClean="0">
                <a:solidFill>
                  <a:schemeClr val="bg1"/>
                </a:solidFill>
              </a:rPr>
              <a:t>Forced menstrual suppression</a:t>
            </a:r>
          </a:p>
          <a:p>
            <a:pPr marL="0" indent="0">
              <a:lnSpc>
                <a:spcPct val="120000"/>
              </a:lnSpc>
              <a:buNone/>
            </a:pPr>
            <a:endParaRPr lang="en-AU" sz="1400" dirty="0">
              <a:solidFill>
                <a:schemeClr val="bg1"/>
              </a:solidFill>
            </a:endParaRPr>
          </a:p>
          <a:p>
            <a:pPr>
              <a:lnSpc>
                <a:spcPct val="120000"/>
              </a:lnSpc>
            </a:pPr>
            <a:r>
              <a:rPr lang="en-AU" dirty="0" smtClean="0">
                <a:solidFill>
                  <a:schemeClr val="bg1"/>
                </a:solidFill>
              </a:rPr>
              <a:t>Denial of rights to parenting</a:t>
            </a:r>
          </a:p>
          <a:p>
            <a:pPr marL="0" indent="0">
              <a:lnSpc>
                <a:spcPct val="120000"/>
              </a:lnSpc>
              <a:buNone/>
            </a:pPr>
            <a:endParaRPr lang="en-AU" sz="1300" dirty="0">
              <a:solidFill>
                <a:schemeClr val="bg1"/>
              </a:solidFill>
            </a:endParaRPr>
          </a:p>
          <a:p>
            <a:pPr>
              <a:lnSpc>
                <a:spcPct val="120000"/>
              </a:lnSpc>
            </a:pPr>
            <a:r>
              <a:rPr lang="en-AU" dirty="0" smtClean="0">
                <a:solidFill>
                  <a:schemeClr val="bg1"/>
                </a:solidFill>
              </a:rPr>
              <a:t>Removal </a:t>
            </a:r>
            <a:r>
              <a:rPr lang="en-AU" dirty="0">
                <a:solidFill>
                  <a:schemeClr val="bg1"/>
                </a:solidFill>
              </a:rPr>
              <a:t>of babies / </a:t>
            </a:r>
            <a:r>
              <a:rPr lang="en-AU" dirty="0" smtClean="0">
                <a:solidFill>
                  <a:schemeClr val="bg1"/>
                </a:solidFill>
              </a:rPr>
              <a:t>children</a:t>
            </a:r>
          </a:p>
          <a:p>
            <a:pPr marL="0" indent="0">
              <a:lnSpc>
                <a:spcPct val="120000"/>
              </a:lnSpc>
              <a:buNone/>
            </a:pPr>
            <a:endParaRPr lang="en-AU" sz="1300" dirty="0">
              <a:solidFill>
                <a:schemeClr val="bg1"/>
              </a:solidFill>
            </a:endParaRPr>
          </a:p>
          <a:p>
            <a:pPr>
              <a:lnSpc>
                <a:spcPct val="120000"/>
              </a:lnSpc>
            </a:pPr>
            <a:r>
              <a:rPr lang="en-AU" dirty="0" smtClean="0">
                <a:solidFill>
                  <a:schemeClr val="bg1"/>
                </a:solidFill>
              </a:rPr>
              <a:t>Systematic exclusion from sexual &amp; reproductive health care, sex education, sexual expression and relationships</a:t>
            </a:r>
            <a:endParaRPr lang="en-AU" dirty="0">
              <a:solidFill>
                <a:schemeClr val="bg1"/>
              </a:solidFill>
            </a:endParaRPr>
          </a:p>
        </p:txBody>
      </p:sp>
    </p:spTree>
    <p:extLst>
      <p:ext uri="{BB962C8B-B14F-4D97-AF65-F5344CB8AC3E}">
        <p14:creationId xmlns:p14="http://schemas.microsoft.com/office/powerpoint/2010/main" val="74120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bg1"/>
                </a:solidFill>
              </a:rPr>
              <a:t>Negative impacts on health &amp; safety</a:t>
            </a:r>
            <a:endParaRPr lang="en-MY" sz="4000" dirty="0">
              <a:solidFill>
                <a:schemeClr val="bg1"/>
              </a:solidFill>
            </a:endParaRPr>
          </a:p>
        </p:txBody>
      </p:sp>
      <p:sp>
        <p:nvSpPr>
          <p:cNvPr id="3" name="Content Placeholder 2"/>
          <p:cNvSpPr>
            <a:spLocks noGrp="1"/>
          </p:cNvSpPr>
          <p:nvPr>
            <p:ph idx="1"/>
          </p:nvPr>
        </p:nvSpPr>
        <p:spPr>
          <a:xfrm>
            <a:off x="457200" y="1600200"/>
            <a:ext cx="8229600" cy="5069160"/>
          </a:xfrm>
        </p:spPr>
        <p:txBody>
          <a:bodyPr>
            <a:normAutofit/>
          </a:bodyPr>
          <a:lstStyle/>
          <a:p>
            <a:r>
              <a:rPr lang="en-AU" sz="2000" dirty="0" smtClean="0">
                <a:solidFill>
                  <a:schemeClr val="bg1"/>
                </a:solidFill>
              </a:rPr>
              <a:t>hormone </a:t>
            </a:r>
            <a:r>
              <a:rPr lang="en-AU" sz="2000" dirty="0">
                <a:solidFill>
                  <a:schemeClr val="bg1"/>
                </a:solidFill>
              </a:rPr>
              <a:t>deficiency; early onset of menopause; increased risk of atherosclerosis and cardiovascular disease; osteoporosis; irreversible interference with the endocrine system; endometriosis; chronic pain and gynaecological ill health; </a:t>
            </a:r>
            <a:r>
              <a:rPr lang="en-AU" sz="2000" dirty="0" smtClean="0">
                <a:solidFill>
                  <a:schemeClr val="bg1"/>
                </a:solidFill>
              </a:rPr>
              <a:t>increased risk of cancer</a:t>
            </a:r>
          </a:p>
          <a:p>
            <a:endParaRPr lang="en-AU" sz="2000" dirty="0">
              <a:solidFill>
                <a:schemeClr val="bg1"/>
              </a:solidFill>
            </a:endParaRPr>
          </a:p>
          <a:p>
            <a:pPr marL="342900" lvl="1" indent="-342900">
              <a:buFont typeface="Arial" pitchFamily="34" charset="0"/>
              <a:buChar char="•"/>
            </a:pPr>
            <a:r>
              <a:rPr lang="en-AU" sz="2000" dirty="0">
                <a:solidFill>
                  <a:schemeClr val="bg1"/>
                </a:solidFill>
              </a:rPr>
              <a:t>overwhelming grief </a:t>
            </a:r>
            <a:r>
              <a:rPr lang="en-AU" sz="2000" dirty="0" smtClean="0">
                <a:solidFill>
                  <a:schemeClr val="bg1"/>
                </a:solidFill>
              </a:rPr>
              <a:t>related to </a:t>
            </a:r>
            <a:r>
              <a:rPr lang="en-AU" sz="2000" dirty="0">
                <a:solidFill>
                  <a:schemeClr val="bg1"/>
                </a:solidFill>
              </a:rPr>
              <a:t>not being able to have </a:t>
            </a:r>
            <a:r>
              <a:rPr lang="en-AU" sz="2000" dirty="0" smtClean="0">
                <a:solidFill>
                  <a:schemeClr val="bg1"/>
                </a:solidFill>
              </a:rPr>
              <a:t>children, or having your baby taken at birth; </a:t>
            </a:r>
            <a:r>
              <a:rPr lang="en-AU" sz="2000" dirty="0">
                <a:solidFill>
                  <a:schemeClr val="bg1"/>
                </a:solidFill>
              </a:rPr>
              <a:t>not being able to get over the grief; feeling depressed and overcome with grief; unresolved grief leading to psychosocial impairment, self-harm and addiction; grief leading to compulsive behaviour such as hoarding and lifelong collecting of baby clothing, equipment and </a:t>
            </a:r>
            <a:r>
              <a:rPr lang="en-AU" sz="2000" dirty="0" smtClean="0">
                <a:solidFill>
                  <a:schemeClr val="bg1"/>
                </a:solidFill>
              </a:rPr>
              <a:t>dolls </a:t>
            </a:r>
            <a:endParaRPr lang="en-MY" sz="2000" dirty="0">
              <a:solidFill>
                <a:schemeClr val="bg1"/>
              </a:solidFill>
            </a:endParaRPr>
          </a:p>
          <a:p>
            <a:endParaRPr lang="en-MY" sz="2000" dirty="0">
              <a:solidFill>
                <a:schemeClr val="bg1"/>
              </a:solidFill>
            </a:endParaRPr>
          </a:p>
          <a:p>
            <a:r>
              <a:rPr lang="en-AU" sz="2000" dirty="0" smtClean="0">
                <a:solidFill>
                  <a:schemeClr val="bg1"/>
                </a:solidFill>
              </a:rPr>
              <a:t>Greater risk of rape, sexual violence  and unwanted pregnancy due to the lack of education and information regarding sexual and reproductive health, relationships, family planning</a:t>
            </a:r>
            <a:endParaRPr lang="en-MY" sz="2000" dirty="0">
              <a:solidFill>
                <a:schemeClr val="bg1"/>
              </a:solidFill>
            </a:endParaRPr>
          </a:p>
        </p:txBody>
      </p:sp>
    </p:spTree>
    <p:extLst>
      <p:ext uri="{BB962C8B-B14F-4D97-AF65-F5344CB8AC3E}">
        <p14:creationId xmlns:p14="http://schemas.microsoft.com/office/powerpoint/2010/main" val="3672708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solidFill>
                  <a:schemeClr val="bg1"/>
                </a:solidFill>
              </a:rPr>
              <a:t>Gender, disability &amp; violence </a:t>
            </a:r>
            <a:endParaRPr lang="en-AU" dirty="0">
              <a:solidFill>
                <a:schemeClr val="bg1"/>
              </a:solidFill>
            </a:endParaRPr>
          </a:p>
        </p:txBody>
      </p:sp>
      <p:sp>
        <p:nvSpPr>
          <p:cNvPr id="3" name="Content Placeholder 2"/>
          <p:cNvSpPr>
            <a:spLocks noGrp="1"/>
          </p:cNvSpPr>
          <p:nvPr>
            <p:ph idx="1"/>
          </p:nvPr>
        </p:nvSpPr>
        <p:spPr>
          <a:xfrm>
            <a:off x="457200" y="1628800"/>
            <a:ext cx="8229600" cy="5112568"/>
          </a:xfrm>
        </p:spPr>
        <p:txBody>
          <a:bodyPr>
            <a:normAutofit/>
          </a:bodyPr>
          <a:lstStyle/>
          <a:p>
            <a:r>
              <a:rPr lang="en-AU" sz="2800" dirty="0" smtClean="0">
                <a:solidFill>
                  <a:schemeClr val="bg1"/>
                </a:solidFill>
              </a:rPr>
              <a:t>Denial of sexual &amp; reproductive rights often constitutes gender-based violence</a:t>
            </a:r>
          </a:p>
          <a:p>
            <a:endParaRPr lang="en-AU" sz="2800" dirty="0">
              <a:solidFill>
                <a:schemeClr val="bg1"/>
              </a:solidFill>
            </a:endParaRPr>
          </a:p>
          <a:p>
            <a:r>
              <a:rPr lang="en-AU" sz="2800" dirty="0" smtClean="0">
                <a:solidFill>
                  <a:schemeClr val="bg1"/>
                </a:solidFill>
              </a:rPr>
              <a:t>This violence is often sanctioned by legislative, policy and practice frameworks</a:t>
            </a:r>
          </a:p>
          <a:p>
            <a:endParaRPr lang="en-AU" sz="2800" dirty="0">
              <a:solidFill>
                <a:schemeClr val="bg1"/>
              </a:solidFill>
            </a:endParaRPr>
          </a:p>
          <a:p>
            <a:r>
              <a:rPr lang="en-AU" sz="2800" dirty="0" smtClean="0">
                <a:solidFill>
                  <a:schemeClr val="bg1"/>
                </a:solidFill>
              </a:rPr>
              <a:t>Prevailing, prejudicial assumptions underpin this violence:</a:t>
            </a:r>
          </a:p>
          <a:p>
            <a:pPr marL="812800" indent="-457200">
              <a:buFontTx/>
              <a:buChar char="-"/>
            </a:pPr>
            <a:r>
              <a:rPr lang="en-AU" sz="2400" dirty="0" smtClean="0">
                <a:solidFill>
                  <a:schemeClr val="bg1"/>
                </a:solidFill>
              </a:rPr>
              <a:t>Disability is a tragedy, a burden on society</a:t>
            </a:r>
          </a:p>
          <a:p>
            <a:pPr marL="812800" indent="-457200">
              <a:buFontTx/>
              <a:buChar char="-"/>
            </a:pPr>
            <a:r>
              <a:rPr lang="en-AU" sz="2400" dirty="0" smtClean="0">
                <a:solidFill>
                  <a:schemeClr val="bg1"/>
                </a:solidFill>
              </a:rPr>
              <a:t>Disability requires medical management &amp; social control</a:t>
            </a:r>
          </a:p>
          <a:p>
            <a:pPr marL="355600" indent="0">
              <a:buNone/>
            </a:pPr>
            <a:endParaRPr lang="en-AU" sz="2400" dirty="0">
              <a:solidFill>
                <a:schemeClr val="bg1"/>
              </a:solidFill>
            </a:endParaRPr>
          </a:p>
        </p:txBody>
      </p:sp>
    </p:spTree>
    <p:extLst>
      <p:ext uri="{BB962C8B-B14F-4D97-AF65-F5344CB8AC3E}">
        <p14:creationId xmlns:p14="http://schemas.microsoft.com/office/powerpoint/2010/main" val="2858961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smtClean="0">
                <a:solidFill>
                  <a:schemeClr val="bg1"/>
                </a:solidFill>
              </a:rPr>
              <a:t>Forced sterilisation </a:t>
            </a:r>
            <a:endParaRPr lang="en-AU" sz="3200"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AU" sz="2600" dirty="0">
                <a:solidFill>
                  <a:schemeClr val="bg1"/>
                </a:solidFill>
                <a:effectLst>
                  <a:outerShdw blurRad="38100" dist="38100" dir="2700000" algn="tl">
                    <a:srgbClr val="000000">
                      <a:alpha val="43137"/>
                    </a:srgbClr>
                  </a:outerShdw>
                </a:effectLst>
                <a:latin typeface="Franklin Gothic Book" pitchFamily="34" charset="0"/>
              </a:rPr>
              <a:t>Bella is 34 years old. Without her knowledge or consent, she became the victim of forced sterilisation at the age of 12 when her parents took her to hospital for what they told her was an operation to have her appendix removed. </a:t>
            </a:r>
            <a:r>
              <a:rPr lang="en-AU" sz="2600" dirty="0" smtClean="0">
                <a:solidFill>
                  <a:schemeClr val="bg1"/>
                </a:solidFill>
                <a:effectLst>
                  <a:outerShdw blurRad="38100" dist="38100" dir="2700000" algn="tl">
                    <a:srgbClr val="000000">
                      <a:alpha val="43137"/>
                    </a:srgbClr>
                  </a:outerShdw>
                </a:effectLst>
                <a:latin typeface="Franklin Gothic Book" pitchFamily="34" charset="0"/>
              </a:rPr>
              <a:t>Nine </a:t>
            </a:r>
            <a:r>
              <a:rPr lang="en-AU" sz="2600" dirty="0">
                <a:solidFill>
                  <a:schemeClr val="bg1"/>
                </a:solidFill>
                <a:effectLst>
                  <a:outerShdw blurRad="38100" dist="38100" dir="2700000" algn="tl">
                    <a:srgbClr val="000000">
                      <a:alpha val="43137"/>
                    </a:srgbClr>
                  </a:outerShdw>
                </a:effectLst>
                <a:latin typeface="Franklin Gothic Book" pitchFamily="34" charset="0"/>
              </a:rPr>
              <a:t>years later, during a routine pelvic examination, Bella was told it was her uterus, not her appendix that had been removed. </a:t>
            </a:r>
            <a:endParaRPr lang="en-AU" sz="2600" dirty="0" smtClean="0">
              <a:solidFill>
                <a:schemeClr val="bg1"/>
              </a:solidFill>
              <a:effectLst>
                <a:outerShdw blurRad="38100" dist="38100" dir="2700000" algn="tl">
                  <a:srgbClr val="000000">
                    <a:alpha val="43137"/>
                  </a:srgbClr>
                </a:outerShdw>
              </a:effectLst>
              <a:latin typeface="Franklin Gothic Book" pitchFamily="34" charset="0"/>
            </a:endParaRPr>
          </a:p>
          <a:p>
            <a:pPr marL="0" indent="0">
              <a:buNone/>
            </a:pPr>
            <a:endParaRPr lang="en-AU" sz="2600" dirty="0">
              <a:solidFill>
                <a:schemeClr val="bg1"/>
              </a:solidFill>
              <a:effectLst>
                <a:outerShdw blurRad="38100" dist="38100" dir="2700000" algn="tl">
                  <a:srgbClr val="000000">
                    <a:alpha val="43137"/>
                  </a:srgbClr>
                </a:outerShdw>
              </a:effectLst>
              <a:latin typeface="Franklin Gothic Book" pitchFamily="34" charset="0"/>
            </a:endParaRPr>
          </a:p>
          <a:p>
            <a:pPr marL="0" indent="0">
              <a:buNone/>
            </a:pPr>
            <a:r>
              <a:rPr lang="en-AU" sz="2600" dirty="0" smtClean="0">
                <a:solidFill>
                  <a:schemeClr val="bg1"/>
                </a:solidFill>
                <a:effectLst>
                  <a:outerShdw blurRad="38100" dist="38100" dir="2700000" algn="tl">
                    <a:srgbClr val="000000">
                      <a:alpha val="43137"/>
                    </a:srgbClr>
                  </a:outerShdw>
                </a:effectLst>
                <a:latin typeface="Franklin Gothic Book" pitchFamily="34" charset="0"/>
              </a:rPr>
              <a:t>Thirteen </a:t>
            </a:r>
            <a:r>
              <a:rPr lang="en-AU" sz="2600" dirty="0">
                <a:solidFill>
                  <a:schemeClr val="bg1"/>
                </a:solidFill>
                <a:effectLst>
                  <a:outerShdw blurRad="38100" dist="38100" dir="2700000" algn="tl">
                    <a:srgbClr val="000000">
                      <a:alpha val="43137"/>
                    </a:srgbClr>
                  </a:outerShdw>
                </a:effectLst>
                <a:latin typeface="Franklin Gothic Book" pitchFamily="34" charset="0"/>
              </a:rPr>
              <a:t>years on from her discovery, Bella’s grief and anger are still raw. The trust she had in her parents and hospital staff, she explains, was violated. </a:t>
            </a:r>
            <a:endParaRPr lang="en-AU" sz="2600" dirty="0" smtClean="0">
              <a:solidFill>
                <a:schemeClr val="bg1"/>
              </a:solidFill>
              <a:effectLst>
                <a:outerShdw blurRad="38100" dist="38100" dir="2700000" algn="tl">
                  <a:srgbClr val="000000">
                    <a:alpha val="43137"/>
                  </a:srgbClr>
                </a:outerShdw>
              </a:effectLst>
              <a:latin typeface="Franklin Gothic Book" pitchFamily="34" charset="0"/>
            </a:endParaRPr>
          </a:p>
          <a:p>
            <a:pPr marL="0" indent="0">
              <a:buNone/>
            </a:pPr>
            <a:endParaRPr lang="en-AU" sz="2600" i="1" dirty="0">
              <a:solidFill>
                <a:schemeClr val="bg1"/>
              </a:solidFill>
              <a:effectLst>
                <a:outerShdw blurRad="38100" dist="38100" dir="2700000" algn="tl">
                  <a:srgbClr val="000000">
                    <a:alpha val="43137"/>
                  </a:srgbClr>
                </a:outerShdw>
              </a:effectLst>
              <a:latin typeface="Franklin Gothic Book" pitchFamily="34" charset="0"/>
            </a:endParaRPr>
          </a:p>
          <a:p>
            <a:pPr marL="0" indent="0">
              <a:buNone/>
            </a:pPr>
            <a:r>
              <a:rPr lang="en-AU" sz="2600" i="1" dirty="0" smtClean="0">
                <a:solidFill>
                  <a:schemeClr val="bg1"/>
                </a:solidFill>
                <a:effectLst>
                  <a:outerShdw blurRad="38100" dist="38100" dir="2700000" algn="tl">
                    <a:srgbClr val="000000">
                      <a:alpha val="43137"/>
                    </a:srgbClr>
                  </a:outerShdw>
                </a:effectLst>
                <a:latin typeface="Franklin Gothic Book" pitchFamily="34" charset="0"/>
              </a:rPr>
              <a:t>“</a:t>
            </a:r>
            <a:r>
              <a:rPr lang="en-AU" sz="2600" i="1" dirty="0">
                <a:solidFill>
                  <a:schemeClr val="bg1"/>
                </a:solidFill>
                <a:effectLst>
                  <a:outerShdw blurRad="38100" dist="38100" dir="2700000" algn="tl">
                    <a:srgbClr val="000000">
                      <a:alpha val="43137"/>
                    </a:srgbClr>
                  </a:outerShdw>
                </a:effectLst>
                <a:latin typeface="Franklin Gothic Book" pitchFamily="34" charset="0"/>
              </a:rPr>
              <a:t>If they’d told the truth and asked me, I would have shouted ‘No!’” “My sterilisation makes me feel I’m less of a woman when I have sex because I’m not normal down there,”</a:t>
            </a:r>
            <a:r>
              <a:rPr lang="en-AU" sz="2600" dirty="0">
                <a:solidFill>
                  <a:schemeClr val="bg1"/>
                </a:solidFill>
                <a:effectLst>
                  <a:outerShdw blurRad="38100" dist="38100" dir="2700000" algn="tl">
                    <a:srgbClr val="000000">
                      <a:alpha val="43137"/>
                    </a:srgbClr>
                  </a:outerShdw>
                </a:effectLst>
                <a:latin typeface="Franklin Gothic Book" pitchFamily="34" charset="0"/>
              </a:rPr>
              <a:t> says Bella. </a:t>
            </a:r>
            <a:r>
              <a:rPr lang="en-AU" sz="2600" i="1" dirty="0">
                <a:solidFill>
                  <a:schemeClr val="bg1"/>
                </a:solidFill>
                <a:effectLst>
                  <a:outerShdw blurRad="38100" dist="38100" dir="2700000" algn="tl">
                    <a:srgbClr val="000000">
                      <a:alpha val="43137"/>
                    </a:srgbClr>
                  </a:outerShdw>
                </a:effectLst>
                <a:latin typeface="Franklin Gothic Book" pitchFamily="34" charset="0"/>
              </a:rPr>
              <a:t>“When I see other mums holding their babies, I look away and cry because I won’t ever know that happiness</a:t>
            </a:r>
            <a:r>
              <a:rPr lang="en-AU" sz="2600" i="1" dirty="0" smtClean="0">
                <a:solidFill>
                  <a:schemeClr val="bg1"/>
                </a:solidFill>
                <a:effectLst>
                  <a:outerShdw blurRad="38100" dist="38100" dir="2700000" algn="tl">
                    <a:srgbClr val="000000">
                      <a:alpha val="43137"/>
                    </a:srgbClr>
                  </a:outerShdw>
                </a:effectLst>
                <a:latin typeface="Franklin Gothic Book" pitchFamily="34" charset="0"/>
              </a:rPr>
              <a:t>.”</a:t>
            </a:r>
            <a:r>
              <a:rPr lang="en-AU" sz="1500" i="1" dirty="0" smtClean="0">
                <a:solidFill>
                  <a:schemeClr val="bg1"/>
                </a:solidFill>
                <a:effectLst>
                  <a:outerShdw blurRad="38100" dist="38100" dir="2700000" algn="tl">
                    <a:srgbClr val="000000">
                      <a:alpha val="43137"/>
                    </a:srgbClr>
                  </a:outerShdw>
                </a:effectLst>
                <a:latin typeface="Franklin Gothic Book" pitchFamily="34" charset="0"/>
              </a:rPr>
              <a:t>[1]</a:t>
            </a:r>
            <a:endParaRPr lang="en-AU" sz="1500" dirty="0">
              <a:solidFill>
                <a:schemeClr val="bg1"/>
              </a:solidFill>
            </a:endParaRPr>
          </a:p>
        </p:txBody>
      </p:sp>
    </p:spTree>
    <p:extLst>
      <p:ext uri="{BB962C8B-B14F-4D97-AF65-F5344CB8AC3E}">
        <p14:creationId xmlns:p14="http://schemas.microsoft.com/office/powerpoint/2010/main" val="2554019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30714"/>
            <a:ext cx="7776864" cy="1323439"/>
          </a:xfrm>
          <a:prstGeom prst="rect">
            <a:avLst/>
          </a:prstGeom>
          <a:noFill/>
        </p:spPr>
        <p:txBody>
          <a:bodyPr wrap="square" rtlCol="0">
            <a:spAutoFit/>
          </a:bodyPr>
          <a:lstStyle/>
          <a:p>
            <a:pPr algn="ctr"/>
            <a:r>
              <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Why are women and girls with disabilities still being sterilised?</a:t>
            </a:r>
          </a:p>
        </p:txBody>
      </p:sp>
      <p:sp>
        <p:nvSpPr>
          <p:cNvPr id="3" name="TextBox 2"/>
          <p:cNvSpPr txBox="1"/>
          <p:nvPr/>
        </p:nvSpPr>
        <p:spPr>
          <a:xfrm>
            <a:off x="539552" y="1808766"/>
            <a:ext cx="8424935" cy="4955203"/>
          </a:xfrm>
          <a:prstGeom prst="rect">
            <a:avLst/>
          </a:prstGeom>
          <a:noFill/>
        </p:spPr>
        <p:txBody>
          <a:bodyPr wrap="square" rtlCol="0">
            <a:spAutoFit/>
          </a:bodyPr>
          <a:lstStyle/>
          <a:p>
            <a:r>
              <a:rPr lang="en-AU" sz="2400" dirty="0">
                <a:solidFill>
                  <a:schemeClr val="bg1"/>
                </a:solidFill>
                <a:effectLst>
                  <a:outerShdw blurRad="38100" dist="38100" dir="2700000" algn="tl">
                    <a:srgbClr val="000000">
                      <a:alpha val="43137"/>
                    </a:srgbClr>
                  </a:outerShdw>
                </a:effectLst>
                <a:latin typeface="Franklin Gothic Book" pitchFamily="34" charset="0"/>
              </a:rPr>
              <a:t>The reasons used to justify forced sterilisations generally fall into four broad categories, all couched as being in the “best interests” of women and girls with disabilities: </a:t>
            </a:r>
            <a:endParaRPr lang="en-AU" sz="2400" dirty="0" smtClean="0">
              <a:solidFill>
                <a:schemeClr val="bg1"/>
              </a:solidFill>
              <a:effectLst>
                <a:outerShdw blurRad="38100" dist="38100" dir="2700000" algn="tl">
                  <a:srgbClr val="000000">
                    <a:alpha val="43137"/>
                  </a:srgbClr>
                </a:outerShdw>
              </a:effectLst>
              <a:latin typeface="Franklin Gothic Book" pitchFamily="34" charset="0"/>
            </a:endParaRPr>
          </a:p>
          <a:p>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a:p>
            <a:pPr>
              <a:lnSpc>
                <a:spcPct val="150000"/>
              </a:lnSpc>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1.</a:t>
            </a:r>
            <a:r>
              <a:rPr lang="en-AU" sz="2400" dirty="0">
                <a:solidFill>
                  <a:schemeClr val="bg1"/>
                </a:solidFill>
                <a:effectLst>
                  <a:outerShdw blurRad="38100" dist="38100" dir="2700000" algn="tl">
                    <a:srgbClr val="000000">
                      <a:alpha val="43137"/>
                    </a:srgbClr>
                  </a:outerShdw>
                </a:effectLst>
                <a:latin typeface="Franklin Gothic Book" pitchFamily="34" charset="0"/>
              </a:rPr>
              <a:t>	The genetic/eugenic argument</a:t>
            </a:r>
          </a:p>
          <a:p>
            <a:pPr>
              <a:lnSpc>
                <a:spcPct val="150000"/>
              </a:lnSpc>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2.</a:t>
            </a:r>
            <a:r>
              <a:rPr lang="en-AU" sz="2400" dirty="0">
                <a:solidFill>
                  <a:schemeClr val="bg1"/>
                </a:solidFill>
                <a:effectLst>
                  <a:outerShdw blurRad="38100" dist="38100" dir="2700000" algn="tl">
                    <a:srgbClr val="000000">
                      <a:alpha val="43137"/>
                    </a:srgbClr>
                  </a:outerShdw>
                </a:effectLst>
                <a:latin typeface="Franklin Gothic Book" pitchFamily="34" charset="0"/>
              </a:rPr>
              <a:t>	For the good of the state, community or family</a:t>
            </a:r>
          </a:p>
          <a:p>
            <a:pPr>
              <a:lnSpc>
                <a:spcPct val="150000"/>
              </a:lnSpc>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3.</a:t>
            </a:r>
            <a:r>
              <a:rPr lang="en-AU" sz="2400" dirty="0">
                <a:solidFill>
                  <a:schemeClr val="bg1"/>
                </a:solidFill>
                <a:effectLst>
                  <a:outerShdw blurRad="38100" dist="38100" dir="2700000" algn="tl">
                    <a:srgbClr val="000000">
                      <a:alpha val="43137"/>
                    </a:srgbClr>
                  </a:outerShdw>
                </a:effectLst>
                <a:latin typeface="Franklin Gothic Book" pitchFamily="34" charset="0"/>
              </a:rPr>
              <a:t>	Incapacity for parenthood</a:t>
            </a:r>
          </a:p>
          <a:p>
            <a:pPr marL="914400" lvl="1" indent="-914400">
              <a:lnSpc>
                <a:spcPct val="150000"/>
              </a:lnSpc>
              <a:buAutoNum type="arabicPeriod" startAt="4"/>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Prevention </a:t>
            </a:r>
            <a:r>
              <a:rPr lang="en-AU" sz="2400" dirty="0">
                <a:solidFill>
                  <a:schemeClr val="bg1"/>
                </a:solidFill>
                <a:effectLst>
                  <a:outerShdw blurRad="38100" dist="38100" dir="2700000" algn="tl">
                    <a:srgbClr val="000000">
                      <a:alpha val="43137"/>
                    </a:srgbClr>
                  </a:outerShdw>
                </a:effectLst>
                <a:latin typeface="Franklin Gothic Book" pitchFamily="34" charset="0"/>
              </a:rPr>
              <a:t>of sexual </a:t>
            </a:r>
            <a:r>
              <a:rPr lang="en-AU" sz="2400" dirty="0" smtClean="0">
                <a:solidFill>
                  <a:schemeClr val="bg1"/>
                </a:solidFill>
                <a:effectLst>
                  <a:outerShdw blurRad="38100" dist="38100" dir="2700000" algn="tl">
                    <a:srgbClr val="000000">
                      <a:alpha val="43137"/>
                    </a:srgbClr>
                  </a:outerShdw>
                </a:effectLst>
                <a:latin typeface="Franklin Gothic Book" pitchFamily="34" charset="0"/>
              </a:rPr>
              <a:t>abuse</a:t>
            </a:r>
          </a:p>
          <a:p>
            <a:endParaRPr lang="en-MY" sz="2000" b="1" i="1" dirty="0" smtClean="0">
              <a:solidFill>
                <a:schemeClr val="bg1"/>
              </a:solidFill>
            </a:endParaRPr>
          </a:p>
          <a:p>
            <a:r>
              <a:rPr lang="en-MY" sz="2000" b="1" i="1" dirty="0" smtClean="0">
                <a:solidFill>
                  <a:schemeClr val="bg1"/>
                </a:solidFill>
              </a:rPr>
              <a:t>Dehumanised</a:t>
            </a:r>
            <a:r>
              <a:rPr lang="en-MY" sz="2000" b="1" i="1" dirty="0">
                <a:solidFill>
                  <a:schemeClr val="bg1"/>
                </a:solidFill>
              </a:rPr>
              <a:t>: The Forced Sterilisation of Women and Girls with Disabilities in </a:t>
            </a:r>
            <a:r>
              <a:rPr lang="en-MY" sz="2000" b="1" i="1" dirty="0" smtClean="0">
                <a:solidFill>
                  <a:schemeClr val="bg1"/>
                </a:solidFill>
              </a:rPr>
              <a:t>Australia</a:t>
            </a:r>
            <a:r>
              <a:rPr lang="en-MY" sz="2000" b="1" dirty="0" smtClean="0">
                <a:solidFill>
                  <a:schemeClr val="bg1"/>
                </a:solidFill>
              </a:rPr>
              <a:t> </a:t>
            </a:r>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a:p>
            <a:pPr algn="ctr"/>
            <a:r>
              <a:rPr lang="en-AU" sz="2000" dirty="0" smtClean="0">
                <a:solidFill>
                  <a:schemeClr val="bg1"/>
                </a:solidFill>
                <a:effectLst>
                  <a:outerShdw blurRad="38100" dist="38100" dir="2700000" algn="tl">
                    <a:srgbClr val="000000">
                      <a:alpha val="43137"/>
                    </a:srgbClr>
                  </a:outerShdw>
                </a:effectLst>
                <a:latin typeface="Franklin Gothic Book" pitchFamily="34" charset="0"/>
              </a:rPr>
              <a:t>www.wwda.org.au/subs2011.htm</a:t>
            </a:r>
            <a:endParaRPr lang="en-AU" sz="2000" dirty="0">
              <a:solidFill>
                <a:schemeClr val="bg1"/>
              </a:solidFill>
              <a:effectLst>
                <a:outerShdw blurRad="38100" dist="38100" dir="2700000" algn="tl">
                  <a:srgbClr val="000000">
                    <a:alpha val="43137"/>
                  </a:srgbClr>
                </a:outerShdw>
              </a:effectLst>
              <a:latin typeface="Franklin Gothic Book" pitchFamily="34" charset="0"/>
            </a:endParaRPr>
          </a:p>
        </p:txBody>
      </p:sp>
    </p:spTree>
    <p:extLst>
      <p:ext uri="{BB962C8B-B14F-4D97-AF65-F5344CB8AC3E}">
        <p14:creationId xmlns:p14="http://schemas.microsoft.com/office/powerpoint/2010/main" val="1907421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solidFill>
                  <a:schemeClr val="bg1"/>
                </a:solidFill>
              </a:rPr>
              <a:t>‘Core’ International Human Rights Treaties</a:t>
            </a:r>
            <a:endParaRPr lang="en-AU" sz="3600" dirty="0">
              <a:solidFill>
                <a:schemeClr val="bg1"/>
              </a:solidFill>
            </a:endParaRPr>
          </a:p>
        </p:txBody>
      </p:sp>
      <p:sp>
        <p:nvSpPr>
          <p:cNvPr id="3" name="Content Placeholder 2"/>
          <p:cNvSpPr>
            <a:spLocks noGrp="1"/>
          </p:cNvSpPr>
          <p:nvPr>
            <p:ph idx="1"/>
          </p:nvPr>
        </p:nvSpPr>
        <p:spPr>
          <a:xfrm>
            <a:off x="457200" y="1484784"/>
            <a:ext cx="8229600" cy="5373216"/>
          </a:xfrm>
        </p:spPr>
        <p:txBody>
          <a:bodyPr>
            <a:noAutofit/>
          </a:bodyPr>
          <a:lstStyle/>
          <a:p>
            <a:r>
              <a:rPr lang="en-AU" sz="2000" dirty="0" smtClean="0">
                <a:solidFill>
                  <a:schemeClr val="bg1"/>
                </a:solidFill>
              </a:rPr>
              <a:t>International Bill of Rights</a:t>
            </a:r>
          </a:p>
          <a:p>
            <a:pPr marL="531813" indent="-176213">
              <a:buFontTx/>
              <a:buChar char="-"/>
            </a:pPr>
            <a:r>
              <a:rPr lang="en-AU" sz="2000" dirty="0" smtClean="0">
                <a:solidFill>
                  <a:schemeClr val="bg1"/>
                </a:solidFill>
              </a:rPr>
              <a:t>Universal Declaration of Human Rights (UDHR)</a:t>
            </a:r>
          </a:p>
          <a:p>
            <a:pPr marL="531813" indent="-176213">
              <a:buFontTx/>
              <a:buChar char="-"/>
            </a:pPr>
            <a:r>
              <a:rPr lang="en-AU" sz="2000" dirty="0" smtClean="0">
                <a:solidFill>
                  <a:schemeClr val="bg1"/>
                </a:solidFill>
              </a:rPr>
              <a:t>International Covenant on Civil and Political Rights (ICCPR)</a:t>
            </a:r>
          </a:p>
          <a:p>
            <a:pPr marL="531813" indent="-176213">
              <a:buFontTx/>
              <a:buChar char="-"/>
            </a:pPr>
            <a:r>
              <a:rPr lang="en-AU" sz="2000" dirty="0" smtClean="0">
                <a:solidFill>
                  <a:schemeClr val="bg1"/>
                </a:solidFill>
              </a:rPr>
              <a:t>International Covenant on Economic, Social and Cultural Rights (ICESCR)</a:t>
            </a:r>
          </a:p>
          <a:p>
            <a:pPr marL="355600" indent="0">
              <a:buNone/>
            </a:pPr>
            <a:endParaRPr lang="en-AU" sz="1000" dirty="0" smtClean="0">
              <a:solidFill>
                <a:schemeClr val="bg1"/>
              </a:solidFill>
            </a:endParaRPr>
          </a:p>
          <a:p>
            <a:r>
              <a:rPr lang="en-AU" sz="2000" dirty="0" smtClean="0">
                <a:solidFill>
                  <a:schemeClr val="bg1"/>
                </a:solidFill>
              </a:rPr>
              <a:t>International Convention for the Elimination of All Forms of Racial Discrimination (ICERD)</a:t>
            </a:r>
          </a:p>
          <a:p>
            <a:pPr marL="0" indent="0">
              <a:buNone/>
            </a:pPr>
            <a:endParaRPr lang="en-AU" sz="1000" dirty="0">
              <a:solidFill>
                <a:schemeClr val="bg1"/>
              </a:solidFill>
            </a:endParaRPr>
          </a:p>
          <a:p>
            <a:r>
              <a:rPr lang="en-AU" sz="2000" dirty="0" smtClean="0">
                <a:solidFill>
                  <a:schemeClr val="bg1"/>
                </a:solidFill>
              </a:rPr>
              <a:t>Convention for the Elimination of All Forms of Discrimination Against Women (CEDAW)</a:t>
            </a:r>
          </a:p>
          <a:p>
            <a:pPr marL="0" indent="0">
              <a:buNone/>
            </a:pPr>
            <a:endParaRPr lang="en-AU" sz="1000" dirty="0">
              <a:solidFill>
                <a:schemeClr val="bg1"/>
              </a:solidFill>
            </a:endParaRPr>
          </a:p>
          <a:p>
            <a:r>
              <a:rPr lang="en-AU" sz="2000" dirty="0" smtClean="0">
                <a:solidFill>
                  <a:schemeClr val="bg1"/>
                </a:solidFill>
              </a:rPr>
              <a:t>Convention Against Torture and Other Cruel, Inhuman or Degrading Treatment or Punishment (CAT)</a:t>
            </a:r>
          </a:p>
          <a:p>
            <a:pPr marL="0" indent="0">
              <a:buNone/>
            </a:pPr>
            <a:endParaRPr lang="en-AU" sz="1000" dirty="0">
              <a:solidFill>
                <a:schemeClr val="bg1"/>
              </a:solidFill>
            </a:endParaRPr>
          </a:p>
          <a:p>
            <a:r>
              <a:rPr lang="en-AU" sz="2000" dirty="0" smtClean="0">
                <a:solidFill>
                  <a:schemeClr val="bg1"/>
                </a:solidFill>
              </a:rPr>
              <a:t>Convention on the Rights of the Child (CRC)</a:t>
            </a:r>
          </a:p>
          <a:p>
            <a:pPr marL="0" indent="0">
              <a:buNone/>
            </a:pPr>
            <a:endParaRPr lang="en-AU" sz="1000" dirty="0">
              <a:solidFill>
                <a:schemeClr val="bg1"/>
              </a:solidFill>
            </a:endParaRPr>
          </a:p>
          <a:p>
            <a:r>
              <a:rPr lang="en-AU" sz="2000" dirty="0" smtClean="0">
                <a:solidFill>
                  <a:schemeClr val="bg1"/>
                </a:solidFill>
              </a:rPr>
              <a:t>Convention on the Rights of Persons with Disabilities CRPD)</a:t>
            </a:r>
          </a:p>
        </p:txBody>
      </p:sp>
    </p:spTree>
    <p:extLst>
      <p:ext uri="{BB962C8B-B14F-4D97-AF65-F5344CB8AC3E}">
        <p14:creationId xmlns:p14="http://schemas.microsoft.com/office/powerpoint/2010/main" val="2337960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3940</TotalTime>
  <Words>1820</Words>
  <Application>Microsoft Office PowerPoint</Application>
  <PresentationFormat>On-screen Show (4:3)</PresentationFormat>
  <Paragraphs>186</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Gender and Disability: Intersectional Discrimination</vt:lpstr>
      <vt:lpstr>Intersectional Discrimination  - Denial of Sexual &amp; Reproductive Rights -</vt:lpstr>
      <vt:lpstr>Negative impacts on health &amp; safety</vt:lpstr>
      <vt:lpstr>Gender, disability &amp; violence </vt:lpstr>
      <vt:lpstr>Forced sterilisation </vt:lpstr>
      <vt:lpstr>PowerPoint Presentation</vt:lpstr>
      <vt:lpstr>‘Core’ International Human Rights Treaties</vt:lpstr>
      <vt:lpstr>Human rights</vt:lpstr>
      <vt:lpstr>PowerPoint Presentation</vt:lpstr>
      <vt:lpstr>PowerPoint Presentation</vt:lpstr>
      <vt:lpstr>PowerPoint Presentation</vt:lpstr>
      <vt:lpstr>PowerPoint Presentation</vt:lpstr>
      <vt:lpstr>Forced Sterilisation constitutes Torture:</vt:lpstr>
      <vt:lpstr> Commission on the Status of Women (CSW 57) </vt:lpstr>
      <vt:lpstr>CSW57 continued:</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Against  Women and Girls with Disabilities</dc:title>
  <dc:creator>Carolyn</dc:creator>
  <cp:lastModifiedBy>Carolyn</cp:lastModifiedBy>
  <cp:revision>136</cp:revision>
  <dcterms:created xsi:type="dcterms:W3CDTF">2012-06-30T05:46:42Z</dcterms:created>
  <dcterms:modified xsi:type="dcterms:W3CDTF">2013-06-03T08:58:44Z</dcterms:modified>
</cp:coreProperties>
</file>